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2" r:id="rId2"/>
  </p:sldMasterIdLst>
  <p:notesMasterIdLst>
    <p:notesMasterId r:id="rId25"/>
  </p:notesMasterIdLst>
  <p:handoutMasterIdLst>
    <p:handoutMasterId r:id="rId26"/>
  </p:handoutMasterIdLst>
  <p:sldIdLst>
    <p:sldId id="256" r:id="rId3"/>
    <p:sldId id="271" r:id="rId4"/>
    <p:sldId id="272" r:id="rId5"/>
    <p:sldId id="257" r:id="rId6"/>
    <p:sldId id="278" r:id="rId7"/>
    <p:sldId id="279" r:id="rId8"/>
    <p:sldId id="273" r:id="rId9"/>
    <p:sldId id="280" r:id="rId10"/>
    <p:sldId id="277" r:id="rId11"/>
    <p:sldId id="276" r:id="rId12"/>
    <p:sldId id="281" r:id="rId13"/>
    <p:sldId id="282" r:id="rId14"/>
    <p:sldId id="283" r:id="rId15"/>
    <p:sldId id="284" r:id="rId16"/>
    <p:sldId id="285" r:id="rId17"/>
    <p:sldId id="288" r:id="rId18"/>
    <p:sldId id="286" r:id="rId19"/>
    <p:sldId id="290" r:id="rId20"/>
    <p:sldId id="287" r:id="rId21"/>
    <p:sldId id="289" r:id="rId22"/>
    <p:sldId id="291" r:id="rId23"/>
    <p:sldId id="260" r:id="rId24"/>
  </p:sldIdLst>
  <p:sldSz cx="12192000" cy="6858000"/>
  <p:notesSz cx="6858000" cy="9144000"/>
  <p:embeddedFontLst>
    <p:embeddedFont>
      <p:font typeface="OPPO Sans" panose="00020600040101010101" pitchFamily="18" charset="-122"/>
      <p:regular r:id="rId27"/>
      <p:bold r:id="rId28"/>
    </p:embeddedFont>
    <p:embeddedFont>
      <p:font typeface="等线" panose="02010600030101010101" pitchFamily="2" charset="-122"/>
      <p:regular r:id="rId29"/>
      <p:bold r:id="rId30"/>
    </p:embeddedFont>
    <p:embeddedFont>
      <p:font typeface="等线 Light" panose="02010600030101010101" pitchFamily="2" charset="-122"/>
      <p:regular r:id="rId31"/>
    </p:embeddedFont>
    <p:embeddedFont>
      <p:font typeface="Microsoft YaHei" panose="020B0503020204020204" pitchFamily="34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6699FF"/>
    <a:srgbClr val="00CC99"/>
    <a:srgbClr val="FFCC66"/>
    <a:srgbClr val="FF6600"/>
    <a:srgbClr val="9999FF"/>
    <a:srgbClr val="CC0000"/>
    <a:srgbClr val="C705FB"/>
    <a:srgbClr val="1B12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73" autoAdjust="0"/>
    <p:restoredTop sz="93891" autoAdjust="0"/>
  </p:normalViewPr>
  <p:slideViewPr>
    <p:cSldViewPr snapToGrid="0" snapToObjects="1" showGuides="1">
      <p:cViewPr varScale="1">
        <p:scale>
          <a:sx n="68" d="100"/>
          <a:sy n="68" d="100"/>
        </p:scale>
        <p:origin x="708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0" d="100"/>
          <a:sy n="80" d="100"/>
        </p:scale>
        <p:origin x="284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1F6A2C-4954-274E-8DA9-6C4A03EE824A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A99793-93D0-0A4B-8C7C-5D1FD19DD4A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C2D05-F75F-2E4D-9552-EB82F984C7D8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552A0-F6C0-9B42-B29D-213147719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因为我本身是处于一线环境，长期被各种用户问题折磨，所以对用户侧的问题接触比较多。我们下面先看看几个实际用户反馈的问题。第一个是用户反馈启动动画不流畅，具体表现就是你打开一个应用发生卡顿，这个时候的动画是桌面做的，这里桌面的渲染线程阻塞了快</a:t>
            </a:r>
            <a:r>
              <a:rPr lang="en-US" altLang="zh-CN"/>
              <a:t>40ms</a:t>
            </a:r>
            <a:r>
              <a:rPr lang="zh-CN" altLang="en-US"/>
              <a:t>，原因是显示启动模块的实时线程，拿不到</a:t>
            </a:r>
            <a:r>
              <a:rPr lang="en-US" altLang="zh-CN"/>
              <a:t>mutex</a:t>
            </a:r>
            <a:r>
              <a:rPr lang="zh-CN" altLang="en-US"/>
              <a:t>锁，而持锁线程又阻塞在另一把</a:t>
            </a:r>
            <a:r>
              <a:rPr lang="en-US" altLang="zh-CN"/>
              <a:t>mutex</a:t>
            </a:r>
            <a:r>
              <a:rPr lang="zh-CN" altLang="en-US"/>
              <a:t>锁上面，等待一个低优先级的线程放锁。可以看到低优先级的任务在满载的情况下，根本拿不到</a:t>
            </a:r>
            <a:r>
              <a:rPr lang="en-US" altLang="zh-CN"/>
              <a:t>CPU</a:t>
            </a:r>
            <a:r>
              <a:rPr lang="zh-CN" altLang="en-US"/>
              <a:t>资源。那么如果负载没有这么高呢？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552A0-F6C0-9B42-B29D-213147719427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0801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552A0-F6C0-9B42-B29D-21314771942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9804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552A0-F6C0-9B42-B29D-21314771942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9505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那么问题来了，有没有这样一个方案，它不需要考虑在</a:t>
            </a:r>
            <a:r>
              <a:rPr lang="en-US" altLang="zh-CN"/>
              <a:t>task</a:t>
            </a:r>
            <a:r>
              <a:rPr lang="zh-CN" altLang="en-US"/>
              <a:t>里面记录等待哪一把锁，或者在锁里面把所有的</a:t>
            </a:r>
            <a:r>
              <a:rPr lang="en-US" altLang="zh-CN"/>
              <a:t>owner</a:t>
            </a:r>
            <a:r>
              <a:rPr lang="zh-CN" altLang="en-US"/>
              <a:t>都追踪起来，也不需要考虑产生太多</a:t>
            </a:r>
            <a:r>
              <a:rPr lang="en-US" altLang="zh-CN"/>
              <a:t>ux</a:t>
            </a:r>
            <a:r>
              <a:rPr lang="zh-CN" altLang="en-US"/>
              <a:t>任务对系统调度的影响，那我们就需要转换下思维。，很明显，这里我们已经细化了</a:t>
            </a:r>
            <a:r>
              <a:rPr lang="en-US" altLang="zh-CN"/>
              <a:t>CFS</a:t>
            </a:r>
            <a:r>
              <a:rPr lang="zh-CN" altLang="en-US"/>
              <a:t>的调度分层，明确阻塞用户感知任务的持锁任务，优先调度，其次才是普通持锁任务，然后才是普通任务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对于设计点</a:t>
            </a:r>
            <a:r>
              <a:rPr lang="en-US" altLang="zh-CN"/>
              <a:t>2</a:t>
            </a:r>
            <a:r>
              <a:rPr lang="zh-CN" altLang="en-US"/>
              <a:t>，如果做互斥是否可行？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552A0-F6C0-9B42-B29D-21314771942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06970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552A0-F6C0-9B42-B29D-21314771942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35044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552A0-F6C0-9B42-B29D-213147719427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28277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其实做了前面那些调度优化之后，我们会发现一个问题，就是普通线程放锁后，下一个继承人是谁。这就涉及到排队和唤醒的策略。对于读写锁来说，</a:t>
            </a:r>
            <a:r>
              <a:rPr lang="en-US" altLang="zh-CN"/>
              <a:t>readers</a:t>
            </a:r>
            <a:r>
              <a:rPr lang="zh-CN" altLang="en-US"/>
              <a:t>一般都是可以多个唤醒的。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552A0-F6C0-9B42-B29D-21314771942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29918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其实做了前面那些调度优化之后，我们会发现一个问题，就是普通线程放锁后，下一个继承人是谁。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552A0-F6C0-9B42-B29D-21314771942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0802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讲述</a:t>
            </a:r>
            <a:r>
              <a:rPr lang="en-US" altLang="zh-CN"/>
              <a:t>android</a:t>
            </a:r>
            <a:r>
              <a:rPr lang="zh-CN" altLang="en-US"/>
              <a:t>系统的一些分组逻辑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552A0-F6C0-9B42-B29D-21314771942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49113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从大小核来看，激烈竞争的情况下，收益是比较明显的。但对于用户感知任务来说，在</a:t>
            </a:r>
            <a:r>
              <a:rPr lang="en-US" altLang="zh-CN"/>
              <a:t>8</a:t>
            </a:r>
            <a:r>
              <a:rPr lang="zh-CN" altLang="en-US"/>
              <a:t>核心上面，很难发挥优势。主要原因：核心数量太少，由于</a:t>
            </a:r>
            <a:r>
              <a:rPr lang="en-US" altLang="zh-CN"/>
              <a:t>spinlock</a:t>
            </a:r>
            <a:r>
              <a:rPr lang="zh-CN" altLang="en-US"/>
              <a:t>是关抢占的，不存在普通线程被高优先级任务抢占的情况，最坏的情况也就是</a:t>
            </a:r>
            <a:r>
              <a:rPr lang="en-US" altLang="zh-CN"/>
              <a:t>7</a:t>
            </a:r>
            <a:r>
              <a:rPr lang="zh-CN" altLang="en-US"/>
              <a:t>个</a:t>
            </a:r>
            <a:r>
              <a:rPr lang="en-US" altLang="zh-CN"/>
              <a:t>spin</a:t>
            </a:r>
            <a:r>
              <a:rPr lang="zh-CN" altLang="en-US"/>
              <a:t>，等待</a:t>
            </a:r>
            <a:r>
              <a:rPr lang="en-US" altLang="zh-CN"/>
              <a:t>6</a:t>
            </a:r>
            <a:r>
              <a:rPr lang="zh-CN" altLang="en-US"/>
              <a:t>个非用户感知的任务，研究与工程应用的结合。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552A0-F6C0-9B42-B29D-21314771942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19591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这个问题是支付宝界面滑动卡顿，支付宝的出帧线程缺页的时候访问了一次读写锁，大家都知道它应该是一个读者的身份进入的。但是它前面还有</a:t>
            </a:r>
            <a:r>
              <a:rPr lang="en-US" altLang="zh-CN"/>
              <a:t>9</a:t>
            </a:r>
            <a:r>
              <a:rPr lang="zh-CN" altLang="en-US"/>
              <a:t>个写者在排队，而最终持锁的任务也是一个读者。这里持锁的读者优先级仍然很低，我们看到</a:t>
            </a:r>
            <a:r>
              <a:rPr lang="en-US" altLang="zh-CN"/>
              <a:t>CPU</a:t>
            </a:r>
            <a:r>
              <a:rPr lang="zh-CN" altLang="en-US"/>
              <a:t>整体也还有一些空闲段，但核间均衡不一定有用，一个是均衡触发不会很及时，另外也不见得刚好就能把持锁的线程拉走。这里还有一个很难受的问题，就是发热限频了，也会加剧这个现象。另外我们也别忘了前面还有</a:t>
            </a:r>
            <a:r>
              <a:rPr lang="en-US" altLang="zh-CN"/>
              <a:t>9</a:t>
            </a:r>
            <a:r>
              <a:rPr lang="zh-CN" altLang="en-US"/>
              <a:t>个写者在嗷嗷待哺呢。</a:t>
            </a: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552A0-F6C0-9B42-B29D-213147719427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6105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第三个问题是应用切换不流畅的，我们手机底部左滑右滑，可以在后台和前台应用之间快速切换，还不知道的朋友赶快学起来。这里的动画其实也是桌面做的。阻塞的主要原因，是屏显的合成线程，在临时创建子线程时，需要以读者的身份访问</a:t>
            </a:r>
            <a:r>
              <a:rPr lang="en-US" altLang="zh-CN"/>
              <a:t>percpu-rwsem</a:t>
            </a:r>
            <a:r>
              <a:rPr lang="zh-CN" altLang="en-US"/>
              <a:t>锁，但写者被阻塞了，持锁是另一个读者。这里被限制到小核，所以即便大核负载较轻，即便均衡很积极，也无法均衡上去。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552A0-F6C0-9B42-B29D-213147719427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4646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OK</a:t>
            </a:r>
            <a:r>
              <a:rPr lang="zh-CN" altLang="en-US"/>
              <a:t>，其它的问题都差不多，不知道各位有没有感受到我们内核开发与</a:t>
            </a:r>
            <a:r>
              <a:rPr lang="en-US" altLang="zh-CN"/>
              <a:t>BUG</a:t>
            </a:r>
            <a:r>
              <a:rPr lang="zh-CN" altLang="en-US"/>
              <a:t>斗争的艰难困苦。我们现在总结一下手机平台上面的锁问题吧，首先用户感知的场景有很多，比如界面滑动、切换、或者应用启动，其实这些功能都由具体的核心进程来完成，比如动画绘制的桌面进程，再具体些，就是交给这些进程在显示业务上的关键线程来做，比如绘制的主线程、渲染线程、合成线程、一些系统管理服务线程。理想的状态下，我们肯定希望他们只跑在用户态，但是总会有一些逻辑需要访问到内核，也会访问到内核锁比如</a:t>
            </a:r>
            <a:r>
              <a:rPr lang="en-US" altLang="zh-CN"/>
              <a:t>mutex</a:t>
            </a:r>
            <a:r>
              <a:rPr lang="zh-CN" altLang="en-US"/>
              <a:t>、</a:t>
            </a:r>
            <a:r>
              <a:rPr lang="en-US" altLang="zh-CN"/>
              <a:t>rwsem</a:t>
            </a:r>
            <a:r>
              <a:rPr lang="zh-CN" altLang="en-US"/>
              <a:t>。当这些锁资源被非用户感知的线程持有时，局势就变得紧张。因为这些线程通常优先级很低，我们很难保证他们的</a:t>
            </a:r>
            <a:r>
              <a:rPr lang="en-US" altLang="zh-CN"/>
              <a:t>CPU</a:t>
            </a:r>
            <a:r>
              <a:rPr lang="zh-CN" altLang="en-US"/>
              <a:t>资源。这里可能还需要加上一些约束，比如我们的系统上面，执行的线程、、、（比如很常见的一个场景，内存不足触发了查杀水线，一个后台三方应用被</a:t>
            </a:r>
            <a:r>
              <a:rPr lang="en-US" altLang="zh-CN"/>
              <a:t>kill</a:t>
            </a:r>
            <a:r>
              <a:rPr lang="zh-CN" altLang="en-US"/>
              <a:t>掉，就会产生数百个读访问的任务）。总之，在内核锁的设计上，其实并没有区分关键线程和非关键线程，但这一点对手机平台是非常重要的，现状就是，当我们的关键任务在等待队列中愁眉苦脸的时候，内核锁是不知道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552A0-F6C0-9B42-B29D-213147719427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9084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们无法要求手机多增加几个核来缓解调度压力，也没法要求不要限频限核，那我们只能从内核的视角来看下，我们需要处理的关键问题是什么。其实核心问题就两个：首先是调度问题，我们最常见的优先级翻转，其实就算没有优先级翻转，我认为只要内核继续维持公平调度，就还是会发生问题。另一个问题就是排队问题，普通的任务先进入等待队列，而关键的任务却被挂入队尾，这样总是普通的任务先唤醒拿锁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552A0-F6C0-9B42-B29D-21314771942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1343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好的，我们看看针对这些问题，我们团队都做了哪些改动。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552A0-F6C0-9B42-B29D-213147719427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7453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我们应该还没忘了，我们的标题带了</a:t>
            </a:r>
            <a:r>
              <a:rPr lang="en-US" altLang="zh-CN"/>
              <a:t>user aware</a:t>
            </a:r>
            <a:r>
              <a:rPr lang="zh-CN" altLang="en-US"/>
              <a:t>，那我们就得知道</a:t>
            </a:r>
            <a:r>
              <a:rPr lang="en-US" altLang="zh-CN"/>
              <a:t>user</a:t>
            </a:r>
            <a:r>
              <a:rPr lang="zh-CN" altLang="en-US"/>
              <a:t>，我们的用户是谁才行。其实位于用户链顶端的，肯定是我们的手机用户，手机上面各种应用和系统功能都是给他们提供服务，我不会说我今天访问</a:t>
            </a:r>
            <a:r>
              <a:rPr lang="en-US" altLang="zh-CN"/>
              <a:t>mutex</a:t>
            </a:r>
            <a:r>
              <a:rPr lang="zh-CN" altLang="en-US"/>
              <a:t>来看短视频，对吧，所以，我们内核锁的</a:t>
            </a:r>
            <a:r>
              <a:rPr lang="en-US" altLang="zh-CN"/>
              <a:t>user</a:t>
            </a:r>
            <a:r>
              <a:rPr lang="zh-CN" altLang="en-US"/>
              <a:t>其实是那些用户可感知的核心任务线程。当然，上一节我们分析的是显示的问题，其实音频、网络也是用户可感知的。我们提供了一个设置接口，系统侧可以主动设置他们认为的核心任务，对应到内核，就是将一个可感知属性</a:t>
            </a:r>
            <a:r>
              <a:rPr lang="en-US" altLang="zh-CN"/>
              <a:t>ux</a:t>
            </a:r>
            <a:r>
              <a:rPr lang="zh-CN" altLang="en-US"/>
              <a:t>标记到对应的</a:t>
            </a:r>
            <a:r>
              <a:rPr lang="en-US" altLang="zh-CN"/>
              <a:t>task_struct</a:t>
            </a:r>
            <a:r>
              <a:rPr lang="zh-CN" altLang="en-US"/>
              <a:t>结构体中，这样内核就具备一个基础的感知用户能力。通过对应的内核优化，可以改善核心任务关联的流畅性、时延性指标，进而改善用户的体验。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总的来说，我们真正的</a:t>
            </a:r>
            <a:r>
              <a:rPr lang="en-US" altLang="zh-CN"/>
              <a:t>user</a:t>
            </a:r>
            <a:r>
              <a:rPr lang="zh-CN" altLang="en-US"/>
              <a:t>，其实是那些访问内核锁的，且承担用户核心体验的一类线程。这类线程后面我们统一叫做</a:t>
            </a:r>
            <a:r>
              <a:rPr lang="en-US" altLang="zh-CN"/>
              <a:t>ux</a:t>
            </a:r>
            <a:r>
              <a:rPr lang="zh-CN" altLang="en-US"/>
              <a:t>，与用户感知无关的叫做非</a:t>
            </a:r>
            <a:r>
              <a:rPr lang="en-US" altLang="zh-CN"/>
              <a:t>ux</a:t>
            </a:r>
            <a:r>
              <a:rPr lang="zh-CN" altLang="en-US"/>
              <a:t>。</a:t>
            </a: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552A0-F6C0-9B42-B29D-213147719427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91300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我们都知道，目前</a:t>
            </a:r>
            <a:r>
              <a:rPr lang="en-US" altLang="zh-CN"/>
              <a:t>cfs</a:t>
            </a:r>
            <a:r>
              <a:rPr lang="zh-CN" altLang="en-US"/>
              <a:t>任务是靠</a:t>
            </a:r>
            <a:r>
              <a:rPr lang="en-US" altLang="zh-CN"/>
              <a:t>vruntime</a:t>
            </a:r>
            <a:r>
              <a:rPr lang="zh-CN" altLang="en-US"/>
              <a:t>作为</a:t>
            </a:r>
            <a:r>
              <a:rPr lang="en-US" altLang="zh-CN"/>
              <a:t>key</a:t>
            </a:r>
            <a:r>
              <a:rPr lang="zh-CN" altLang="en-US"/>
              <a:t>值来插入红黑树，然后调度器来做选择的。但对于</a:t>
            </a:r>
            <a:r>
              <a:rPr lang="en-US" altLang="zh-CN"/>
              <a:t>ux</a:t>
            </a:r>
            <a:r>
              <a:rPr lang="zh-CN" altLang="en-US"/>
              <a:t>线程，我们会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552A0-F6C0-9B42-B29D-21314771942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86113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我们都知道，目前</a:t>
            </a:r>
            <a:r>
              <a:rPr lang="en-US" altLang="zh-CN"/>
              <a:t>cfs</a:t>
            </a:r>
            <a:r>
              <a:rPr lang="zh-CN" altLang="en-US"/>
              <a:t>任务是靠</a:t>
            </a:r>
            <a:r>
              <a:rPr lang="en-US" altLang="zh-CN"/>
              <a:t>vruntime</a:t>
            </a:r>
            <a:r>
              <a:rPr lang="zh-CN" altLang="en-US"/>
              <a:t>作为</a:t>
            </a:r>
            <a:r>
              <a:rPr lang="en-US" altLang="zh-CN"/>
              <a:t>key</a:t>
            </a:r>
            <a:r>
              <a:rPr lang="zh-CN" altLang="en-US"/>
              <a:t>值来插入红黑树，然后调度器来做选择的。但对于</a:t>
            </a:r>
            <a:r>
              <a:rPr lang="en-US" altLang="zh-CN"/>
              <a:t>ux</a:t>
            </a:r>
            <a:r>
              <a:rPr lang="zh-CN" altLang="en-US"/>
              <a:t>线程，我们会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552A0-F6C0-9B42-B29D-213147719427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099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ctrTitle"/>
          </p:nvPr>
        </p:nvSpPr>
        <p:spPr>
          <a:xfrm>
            <a:off x="952500" y="1511820"/>
            <a:ext cx="9144000" cy="1217295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952500" y="2967990"/>
            <a:ext cx="9144000" cy="92202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</p:spPr>
        <p:txBody>
          <a:bodyPr/>
          <a:lstStyle>
            <a:lvl1pPr marL="0" indent="0">
              <a:buNone/>
              <a:defRPr sz="200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80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914400" indent="0">
              <a:buNone/>
              <a:defRPr sz="180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1371600" indent="0">
              <a:buNone/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marL="1828800" indent="0">
              <a:buNone/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7" name="标题 2"/>
          <p:cNvSpPr>
            <a:spLocks noGrp="1"/>
          </p:cNvSpPr>
          <p:nvPr>
            <p:ph type="title"/>
          </p:nvPr>
        </p:nvSpPr>
        <p:spPr>
          <a:xfrm>
            <a:off x="315188" y="80284"/>
            <a:ext cx="5794664" cy="662782"/>
          </a:xfrm>
        </p:spPr>
        <p:txBody>
          <a:bodyPr>
            <a:normAutofit/>
          </a:bodyPr>
          <a:lstStyle>
            <a:lvl1pPr>
              <a:defRPr sz="2800" b="1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ctrTitle"/>
          </p:nvPr>
        </p:nvSpPr>
        <p:spPr>
          <a:xfrm>
            <a:off x="952500" y="1511820"/>
            <a:ext cx="9144000" cy="1217295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952500" y="2967990"/>
            <a:ext cx="9144000" cy="92202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</p:spPr>
        <p:txBody>
          <a:bodyPr/>
          <a:lstStyle>
            <a:lvl1pPr marL="0" indent="0">
              <a:buNone/>
              <a:defRPr sz="200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80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914400" indent="0">
              <a:buNone/>
              <a:defRPr sz="180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1371600" indent="0">
              <a:buNone/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marL="1828800" indent="0">
              <a:buNone/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7" name="标题 2"/>
          <p:cNvSpPr>
            <a:spLocks noGrp="1"/>
          </p:cNvSpPr>
          <p:nvPr>
            <p:ph type="title"/>
          </p:nvPr>
        </p:nvSpPr>
        <p:spPr>
          <a:xfrm>
            <a:off x="315188" y="80284"/>
            <a:ext cx="5794664" cy="662782"/>
          </a:xfrm>
        </p:spPr>
        <p:txBody>
          <a:bodyPr>
            <a:normAutofit/>
          </a:bodyPr>
          <a:lstStyle>
            <a:lvl1pPr>
              <a:defRPr sz="2800" b="1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7AEC0-C289-DE44-AB8A-ADA10C1E6049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B2F3D-105D-CE46-B007-3E1ED61C52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7AEC0-C289-DE44-AB8A-ADA10C1E6049}" type="datetimeFigureOut">
              <a:rPr kumimoji="1" lang="zh-CN" altLang="en-US" smtClean="0"/>
              <a:t>2023/10/25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B2F3D-105D-CE46-B007-3E1ED61C52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65249"/>
            <a:ext cx="9144000" cy="1376363"/>
          </a:xfrm>
        </p:spPr>
        <p:txBody>
          <a:bodyPr>
            <a:normAutofit/>
          </a:bodyPr>
          <a:lstStyle/>
          <a:p>
            <a:r>
              <a:rPr kumimoji="1" lang="en-US" altLang="zh-CN" sz="4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User Aware Lock</a:t>
            </a:r>
            <a:endParaRPr kumimoji="1" lang="zh-CN" altLang="en-US" sz="4400" dirty="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1524000" y="2741611"/>
            <a:ext cx="9144000" cy="137477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zh-CN" altLang="en-US" sz="4400" b="1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关注用户感知任务的内核锁调度与排队优化策略</a:t>
            </a:r>
            <a:endParaRPr kumimoji="1" lang="zh-CN" altLang="en-US" sz="4400" b="1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" name="副标题 2">
            <a:extLst>
              <a:ext uri="{FF2B5EF4-FFF2-40B4-BE49-F238E27FC236}">
                <a16:creationId xmlns:a16="http://schemas.microsoft.com/office/drawing/2014/main" id="{E64C511A-71B6-5D37-C31B-3C0C446E00E0}"/>
              </a:ext>
            </a:extLst>
          </p:cNvPr>
          <p:cNvSpPr txBox="1">
            <a:spLocks/>
          </p:cNvSpPr>
          <p:nvPr/>
        </p:nvSpPr>
        <p:spPr>
          <a:xfrm>
            <a:off x="1524000" y="4820443"/>
            <a:ext cx="9144000" cy="468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sz="2000" b="1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谢柳杰 </a:t>
            </a:r>
            <a:r>
              <a:rPr kumimoji="1" lang="en-US" altLang="zh-CN" sz="2000" b="1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OPPO</a:t>
            </a:r>
            <a:r>
              <a:rPr kumimoji="1" lang="zh-CN" altLang="en-US" sz="2000" b="1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高级底层软件工程师</a:t>
            </a:r>
            <a:endParaRPr kumimoji="1" lang="zh-CN" altLang="en-US" sz="2000" b="1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5187" y="37603"/>
            <a:ext cx="5718060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什么是用户感知（</a:t>
            </a:r>
            <a:r>
              <a:rPr kumimoji="1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User Aware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6" name="矩形: 圆角 75">
            <a:extLst>
              <a:ext uri="{FF2B5EF4-FFF2-40B4-BE49-F238E27FC236}">
                <a16:creationId xmlns:a16="http://schemas.microsoft.com/office/drawing/2014/main" id="{E8BD7BEA-F981-844B-AE1D-D431517D6786}"/>
              </a:ext>
            </a:extLst>
          </p:cNvPr>
          <p:cNvSpPr/>
          <p:nvPr/>
        </p:nvSpPr>
        <p:spPr>
          <a:xfrm>
            <a:off x="1535180" y="1335951"/>
            <a:ext cx="1433967" cy="338554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手机用户</a:t>
            </a:r>
          </a:p>
        </p:txBody>
      </p:sp>
      <p:sp>
        <p:nvSpPr>
          <p:cNvPr id="78" name="矩形: 圆角 77">
            <a:extLst>
              <a:ext uri="{FF2B5EF4-FFF2-40B4-BE49-F238E27FC236}">
                <a16:creationId xmlns:a16="http://schemas.microsoft.com/office/drawing/2014/main" id="{9B4CB346-890D-7B0B-FAF8-22E37448BEDB}"/>
              </a:ext>
            </a:extLst>
          </p:cNvPr>
          <p:cNvSpPr/>
          <p:nvPr/>
        </p:nvSpPr>
        <p:spPr>
          <a:xfrm>
            <a:off x="1535180" y="3176375"/>
            <a:ext cx="1433967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显示功能</a:t>
            </a: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79997BCA-AB93-998F-0E01-B3861839B9F1}"/>
              </a:ext>
            </a:extLst>
          </p:cNvPr>
          <p:cNvSpPr/>
          <p:nvPr/>
        </p:nvSpPr>
        <p:spPr>
          <a:xfrm>
            <a:off x="1535179" y="3660028"/>
            <a:ext cx="1433967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音频功能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4E8703F2-70B7-6318-7916-661FB3B82E2B}"/>
              </a:ext>
            </a:extLst>
          </p:cNvPr>
          <p:cNvSpPr/>
          <p:nvPr/>
        </p:nvSpPr>
        <p:spPr>
          <a:xfrm>
            <a:off x="1535178" y="4155328"/>
            <a:ext cx="1433967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网络功能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93EDEA79-3A6E-E4E3-05EC-F8925E7D9924}"/>
              </a:ext>
            </a:extLst>
          </p:cNvPr>
          <p:cNvSpPr/>
          <p:nvPr/>
        </p:nvSpPr>
        <p:spPr>
          <a:xfrm>
            <a:off x="1535177" y="4638981"/>
            <a:ext cx="1433967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...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2" name="矩形: 圆角 81">
            <a:extLst>
              <a:ext uri="{FF2B5EF4-FFF2-40B4-BE49-F238E27FC236}">
                <a16:creationId xmlns:a16="http://schemas.microsoft.com/office/drawing/2014/main" id="{4488122D-2C2E-2F21-595D-325D806D8B8E}"/>
              </a:ext>
            </a:extLst>
          </p:cNvPr>
          <p:cNvSpPr/>
          <p:nvPr/>
        </p:nvSpPr>
        <p:spPr>
          <a:xfrm>
            <a:off x="4058365" y="2926965"/>
            <a:ext cx="1433967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核心任务线程</a:t>
            </a:r>
          </a:p>
        </p:txBody>
      </p:sp>
      <p:sp>
        <p:nvSpPr>
          <p:cNvPr id="83" name="矩形: 圆角 82">
            <a:extLst>
              <a:ext uri="{FF2B5EF4-FFF2-40B4-BE49-F238E27FC236}">
                <a16:creationId xmlns:a16="http://schemas.microsoft.com/office/drawing/2014/main" id="{7A069F51-4CA9-79CA-A941-85C612CA7979}"/>
              </a:ext>
            </a:extLst>
          </p:cNvPr>
          <p:cNvSpPr/>
          <p:nvPr/>
        </p:nvSpPr>
        <p:spPr>
          <a:xfrm>
            <a:off x="6321636" y="2926965"/>
            <a:ext cx="1824605" cy="338554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struct task_struct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645DE3F5-1DF0-763A-9D3E-AA7FC7DE036A}"/>
              </a:ext>
            </a:extLst>
          </p:cNvPr>
          <p:cNvSpPr/>
          <p:nvPr/>
        </p:nvSpPr>
        <p:spPr>
          <a:xfrm>
            <a:off x="9032695" y="1992896"/>
            <a:ext cx="2209800" cy="2201254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user aware lock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A2D9B252-2ADA-B14A-B63D-D8F7349DCE2B}"/>
              </a:ext>
            </a:extLst>
          </p:cNvPr>
          <p:cNvSpPr/>
          <p:nvPr/>
        </p:nvSpPr>
        <p:spPr>
          <a:xfrm>
            <a:off x="9152939" y="2634810"/>
            <a:ext cx="917981" cy="338554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mutex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6" name="矩形: 圆角 85">
            <a:extLst>
              <a:ext uri="{FF2B5EF4-FFF2-40B4-BE49-F238E27FC236}">
                <a16:creationId xmlns:a16="http://schemas.microsoft.com/office/drawing/2014/main" id="{25E47FF2-EF8B-3D8E-3186-9D746BB1D42D}"/>
              </a:ext>
            </a:extLst>
          </p:cNvPr>
          <p:cNvSpPr/>
          <p:nvPr/>
        </p:nvSpPr>
        <p:spPr>
          <a:xfrm>
            <a:off x="10177175" y="2637136"/>
            <a:ext cx="917981" cy="338554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rwsem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7" name="矩形: 圆角 86">
            <a:extLst>
              <a:ext uri="{FF2B5EF4-FFF2-40B4-BE49-F238E27FC236}">
                <a16:creationId xmlns:a16="http://schemas.microsoft.com/office/drawing/2014/main" id="{65FC8380-4BBC-CEFA-4C3C-166711B247F8}"/>
              </a:ext>
            </a:extLst>
          </p:cNvPr>
          <p:cNvSpPr/>
          <p:nvPr/>
        </p:nvSpPr>
        <p:spPr>
          <a:xfrm>
            <a:off x="9163546" y="3048575"/>
            <a:ext cx="917981" cy="338554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rtmutex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8" name="矩形: 圆角 87">
            <a:extLst>
              <a:ext uri="{FF2B5EF4-FFF2-40B4-BE49-F238E27FC236}">
                <a16:creationId xmlns:a16="http://schemas.microsoft.com/office/drawing/2014/main" id="{6618FB27-8BBD-EA08-76F0-C721606F8A79}"/>
              </a:ext>
            </a:extLst>
          </p:cNvPr>
          <p:cNvSpPr/>
          <p:nvPr/>
        </p:nvSpPr>
        <p:spPr>
          <a:xfrm>
            <a:off x="9163545" y="3462340"/>
            <a:ext cx="917981" cy="338554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futex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9" name="矩形: 圆角 88">
            <a:extLst>
              <a:ext uri="{FF2B5EF4-FFF2-40B4-BE49-F238E27FC236}">
                <a16:creationId xmlns:a16="http://schemas.microsoft.com/office/drawing/2014/main" id="{C2738CFF-A98C-D827-3342-FC5FB3599B74}"/>
              </a:ext>
            </a:extLst>
          </p:cNvPr>
          <p:cNvSpPr/>
          <p:nvPr/>
        </p:nvSpPr>
        <p:spPr>
          <a:xfrm>
            <a:off x="10177175" y="3048575"/>
            <a:ext cx="917981" cy="338554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spinlock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90" name="矩形: 圆角 89">
            <a:extLst>
              <a:ext uri="{FF2B5EF4-FFF2-40B4-BE49-F238E27FC236}">
                <a16:creationId xmlns:a16="http://schemas.microsoft.com/office/drawing/2014/main" id="{ABAC8F87-40A1-234E-DD65-D57739497D08}"/>
              </a:ext>
            </a:extLst>
          </p:cNvPr>
          <p:cNvSpPr/>
          <p:nvPr/>
        </p:nvSpPr>
        <p:spPr>
          <a:xfrm>
            <a:off x="815569" y="1799494"/>
            <a:ext cx="1260881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应用</a:t>
            </a:r>
          </a:p>
        </p:txBody>
      </p:sp>
      <p:sp>
        <p:nvSpPr>
          <p:cNvPr id="91" name="矩形: 圆角 90">
            <a:extLst>
              <a:ext uri="{FF2B5EF4-FFF2-40B4-BE49-F238E27FC236}">
                <a16:creationId xmlns:a16="http://schemas.microsoft.com/office/drawing/2014/main" id="{80EED18B-57EE-C324-A853-9E8738BE51D0}"/>
              </a:ext>
            </a:extLst>
          </p:cNvPr>
          <p:cNvSpPr/>
          <p:nvPr/>
        </p:nvSpPr>
        <p:spPr>
          <a:xfrm>
            <a:off x="2388063" y="1797328"/>
            <a:ext cx="1260881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系统服务</a:t>
            </a:r>
          </a:p>
        </p:txBody>
      </p:sp>
      <p:cxnSp>
        <p:nvCxnSpPr>
          <p:cNvPr id="93" name="连接符: 肘形 92">
            <a:extLst>
              <a:ext uri="{FF2B5EF4-FFF2-40B4-BE49-F238E27FC236}">
                <a16:creationId xmlns:a16="http://schemas.microsoft.com/office/drawing/2014/main" id="{2EF9BBA3-B3C4-A58C-5B19-F1F21B3EDDCA}"/>
              </a:ext>
            </a:extLst>
          </p:cNvPr>
          <p:cNvCxnSpPr>
            <a:cxnSpLocks/>
            <a:stCxn id="113" idx="3"/>
            <a:endCxn id="82" idx="0"/>
          </p:cNvCxnSpPr>
          <p:nvPr/>
        </p:nvCxnSpPr>
        <p:spPr>
          <a:xfrm>
            <a:off x="3815310" y="1973843"/>
            <a:ext cx="960039" cy="953122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文本框 94">
            <a:extLst>
              <a:ext uri="{FF2B5EF4-FFF2-40B4-BE49-F238E27FC236}">
                <a16:creationId xmlns:a16="http://schemas.microsoft.com/office/drawing/2014/main" id="{7387D01D-EC6C-055C-1460-89965786C36C}"/>
              </a:ext>
            </a:extLst>
          </p:cNvPr>
          <p:cNvSpPr txBox="1"/>
          <p:nvPr/>
        </p:nvSpPr>
        <p:spPr>
          <a:xfrm>
            <a:off x="3924295" y="2268406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主动设置</a:t>
            </a:r>
          </a:p>
        </p:txBody>
      </p:sp>
      <p:cxnSp>
        <p:nvCxnSpPr>
          <p:cNvPr id="96" name="连接符: 肘形 95">
            <a:extLst>
              <a:ext uri="{FF2B5EF4-FFF2-40B4-BE49-F238E27FC236}">
                <a16:creationId xmlns:a16="http://schemas.microsoft.com/office/drawing/2014/main" id="{26488CCF-9FB3-9F28-9575-61701A51B41E}"/>
              </a:ext>
            </a:extLst>
          </p:cNvPr>
          <p:cNvCxnSpPr>
            <a:cxnSpLocks/>
            <a:stCxn id="82" idx="2"/>
            <a:endCxn id="83" idx="2"/>
          </p:cNvCxnSpPr>
          <p:nvPr/>
        </p:nvCxnSpPr>
        <p:spPr>
          <a:xfrm rot="16200000" flipH="1">
            <a:off x="6004644" y="2036224"/>
            <a:ext cx="12700" cy="2458590"/>
          </a:xfrm>
          <a:prstGeom prst="bentConnector3">
            <a:avLst>
              <a:gd name="adj1" fmla="val 180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77DBA245-11CB-481E-7D60-9A5EFD2FF6E9}"/>
              </a:ext>
            </a:extLst>
          </p:cNvPr>
          <p:cNvSpPr txBox="1"/>
          <p:nvPr/>
        </p:nvSpPr>
        <p:spPr>
          <a:xfrm>
            <a:off x="4731091" y="3563973"/>
            <a:ext cx="25598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标记可感知属性（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 property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</a:t>
            </a: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3F298F34-8336-EFC7-1D31-7B3D0851E5FE}"/>
              </a:ext>
            </a:extLst>
          </p:cNvPr>
          <p:cNvSpPr txBox="1"/>
          <p:nvPr/>
        </p:nvSpPr>
        <p:spPr>
          <a:xfrm>
            <a:off x="1831692" y="5366720"/>
            <a:ext cx="8927636" cy="307777"/>
          </a:xfrm>
          <a:prstGeom prst="rect">
            <a:avLst/>
          </a:prstGeom>
          <a:solidFill>
            <a:srgbClr val="FFCC66"/>
          </a:solidFill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我们需要感知的用户，并不是实际的手机用户，而是那些访问内核锁的，且承担用户核心体验的一类线程（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任务）。</a:t>
            </a:r>
            <a:endParaRPr lang="en-US" altLang="zh-CN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02" name="椭圆 101">
            <a:extLst>
              <a:ext uri="{FF2B5EF4-FFF2-40B4-BE49-F238E27FC236}">
                <a16:creationId xmlns:a16="http://schemas.microsoft.com/office/drawing/2014/main" id="{6F050B3A-D668-1822-F992-0F2C51090C42}"/>
              </a:ext>
            </a:extLst>
          </p:cNvPr>
          <p:cNvSpPr/>
          <p:nvPr/>
        </p:nvSpPr>
        <p:spPr>
          <a:xfrm>
            <a:off x="5187571" y="923925"/>
            <a:ext cx="1433967" cy="531505"/>
          </a:xfrm>
          <a:prstGeom prst="ellipse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流畅指标</a:t>
            </a:r>
            <a:endParaRPr lang="en-US" altLang="zh-CN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时延指标</a:t>
            </a:r>
          </a:p>
        </p:txBody>
      </p:sp>
      <p:cxnSp>
        <p:nvCxnSpPr>
          <p:cNvPr id="104" name="直接箭头连接符 103">
            <a:extLst>
              <a:ext uri="{FF2B5EF4-FFF2-40B4-BE49-F238E27FC236}">
                <a16:creationId xmlns:a16="http://schemas.microsoft.com/office/drawing/2014/main" id="{D940A68B-461D-C625-B6C1-B83760FA9A51}"/>
              </a:ext>
            </a:extLst>
          </p:cNvPr>
          <p:cNvCxnSpPr>
            <a:cxnSpLocks/>
          </p:cNvCxnSpPr>
          <p:nvPr/>
        </p:nvCxnSpPr>
        <p:spPr>
          <a:xfrm flipV="1">
            <a:off x="5187571" y="1523055"/>
            <a:ext cx="453904" cy="1300793"/>
          </a:xfrm>
          <a:prstGeom prst="straightConnector1">
            <a:avLst/>
          </a:prstGeom>
          <a:ln w="19050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>
            <a:extLst>
              <a:ext uri="{FF2B5EF4-FFF2-40B4-BE49-F238E27FC236}">
                <a16:creationId xmlns:a16="http://schemas.microsoft.com/office/drawing/2014/main" id="{092C3811-F6F7-6CDA-37AA-45C1ADCD4E5C}"/>
              </a:ext>
            </a:extLst>
          </p:cNvPr>
          <p:cNvCxnSpPr>
            <a:cxnSpLocks/>
          </p:cNvCxnSpPr>
          <p:nvPr/>
        </p:nvCxnSpPr>
        <p:spPr>
          <a:xfrm flipH="1">
            <a:off x="5475334" y="1523055"/>
            <a:ext cx="457546" cy="1311576"/>
          </a:xfrm>
          <a:prstGeom prst="straightConnector1">
            <a:avLst/>
          </a:prstGeom>
          <a:ln w="19050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矩形: 圆角 112">
            <a:extLst>
              <a:ext uri="{FF2B5EF4-FFF2-40B4-BE49-F238E27FC236}">
                <a16:creationId xmlns:a16="http://schemas.microsoft.com/office/drawing/2014/main" id="{603ABA45-B817-3B29-BF9F-BDD81C22A257}"/>
              </a:ext>
            </a:extLst>
          </p:cNvPr>
          <p:cNvSpPr/>
          <p:nvPr/>
        </p:nvSpPr>
        <p:spPr>
          <a:xfrm>
            <a:off x="690106" y="1714575"/>
            <a:ext cx="3125204" cy="518535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标注: 上箭头 114">
            <a:extLst>
              <a:ext uri="{FF2B5EF4-FFF2-40B4-BE49-F238E27FC236}">
                <a16:creationId xmlns:a16="http://schemas.microsoft.com/office/drawing/2014/main" id="{D97A4063-15C1-9EEA-66D0-4DA493E6632A}"/>
              </a:ext>
            </a:extLst>
          </p:cNvPr>
          <p:cNvSpPr/>
          <p:nvPr/>
        </p:nvSpPr>
        <p:spPr>
          <a:xfrm>
            <a:off x="1337699" y="2245811"/>
            <a:ext cx="1828580" cy="2915051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74566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AB1841D9-DC86-0521-FCEA-C44F67E759EF}"/>
              </a:ext>
            </a:extLst>
          </p:cNvPr>
          <p:cNvSpPr/>
          <p:nvPr/>
        </p:nvSpPr>
        <p:spPr>
          <a:xfrm>
            <a:off x="9420611" y="1570434"/>
            <a:ext cx="1433967" cy="338554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Linux</a:t>
            </a:r>
            <a:r>
              <a:rPr lang="zh-CN" altLang="en-US" sz="1600" b="1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内核</a:t>
            </a:r>
          </a:p>
        </p:txBody>
      </p:sp>
      <p:sp>
        <p:nvSpPr>
          <p:cNvPr id="121" name="矩形: 圆角 120">
            <a:extLst>
              <a:ext uri="{FF2B5EF4-FFF2-40B4-BE49-F238E27FC236}">
                <a16:creationId xmlns:a16="http://schemas.microsoft.com/office/drawing/2014/main" id="{A959F4A0-5AEA-9184-AE36-CB23A6F3C26C}"/>
              </a:ext>
            </a:extLst>
          </p:cNvPr>
          <p:cNvSpPr/>
          <p:nvPr/>
        </p:nvSpPr>
        <p:spPr>
          <a:xfrm>
            <a:off x="10177174" y="3468413"/>
            <a:ext cx="917981" cy="338554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...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123" name="直接箭头连接符 122">
            <a:extLst>
              <a:ext uri="{FF2B5EF4-FFF2-40B4-BE49-F238E27FC236}">
                <a16:creationId xmlns:a16="http://schemas.microsoft.com/office/drawing/2014/main" id="{9561E860-4D8C-F6D1-D7C8-BE1F0DDFC202}"/>
              </a:ext>
            </a:extLst>
          </p:cNvPr>
          <p:cNvCxnSpPr>
            <a:stCxn id="83" idx="3"/>
            <a:endCxn id="84" idx="1"/>
          </p:cNvCxnSpPr>
          <p:nvPr/>
        </p:nvCxnSpPr>
        <p:spPr>
          <a:xfrm flipV="1">
            <a:off x="8146241" y="3093523"/>
            <a:ext cx="886454" cy="27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B3FD53C8-40A3-C863-4302-668B08B0B87C}"/>
              </a:ext>
            </a:extLst>
          </p:cNvPr>
          <p:cNvSpPr txBox="1"/>
          <p:nvPr/>
        </p:nvSpPr>
        <p:spPr>
          <a:xfrm>
            <a:off x="8260830" y="2783386"/>
            <a:ext cx="5277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访问</a:t>
            </a: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78009F8-3569-CB0D-FEF8-E116394E50FD}"/>
              </a:ext>
            </a:extLst>
          </p:cNvPr>
          <p:cNvSpPr txBox="1"/>
          <p:nvPr/>
        </p:nvSpPr>
        <p:spPr>
          <a:xfrm>
            <a:off x="5299794" y="1974988"/>
            <a:ext cx="61284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关联</a:t>
            </a:r>
          </a:p>
        </p:txBody>
      </p:sp>
      <p:cxnSp>
        <p:nvCxnSpPr>
          <p:cNvPr id="129" name="连接符: 曲线 128">
            <a:extLst>
              <a:ext uri="{FF2B5EF4-FFF2-40B4-BE49-F238E27FC236}">
                <a16:creationId xmlns:a16="http://schemas.microsoft.com/office/drawing/2014/main" id="{F0475E91-8A3C-0F87-FC87-6CB4A917CBB3}"/>
              </a:ext>
            </a:extLst>
          </p:cNvPr>
          <p:cNvCxnSpPr>
            <a:cxnSpLocks/>
            <a:stCxn id="120" idx="0"/>
            <a:endCxn id="102" idx="6"/>
          </p:cNvCxnSpPr>
          <p:nvPr/>
        </p:nvCxnSpPr>
        <p:spPr>
          <a:xfrm rot="16200000" flipV="1">
            <a:off x="8189189" y="-377973"/>
            <a:ext cx="380756" cy="3516057"/>
          </a:xfrm>
          <a:prstGeom prst="curvedConnector2">
            <a:avLst/>
          </a:prstGeom>
          <a:ln w="19050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文本框 129">
            <a:extLst>
              <a:ext uri="{FF2B5EF4-FFF2-40B4-BE49-F238E27FC236}">
                <a16:creationId xmlns:a16="http://schemas.microsoft.com/office/drawing/2014/main" id="{B9AE7487-4CB3-3DF0-58C5-742A8BF0B882}"/>
              </a:ext>
            </a:extLst>
          </p:cNvPr>
          <p:cNvSpPr txBox="1"/>
          <p:nvPr/>
        </p:nvSpPr>
        <p:spPr>
          <a:xfrm>
            <a:off x="7996975" y="924203"/>
            <a:ext cx="870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改善指标</a:t>
            </a:r>
          </a:p>
        </p:txBody>
      </p:sp>
      <p:cxnSp>
        <p:nvCxnSpPr>
          <p:cNvPr id="131" name="连接符: 曲线 130">
            <a:extLst>
              <a:ext uri="{FF2B5EF4-FFF2-40B4-BE49-F238E27FC236}">
                <a16:creationId xmlns:a16="http://schemas.microsoft.com/office/drawing/2014/main" id="{6C3EA3CA-C59D-8B52-DA52-090AC0718D35}"/>
              </a:ext>
            </a:extLst>
          </p:cNvPr>
          <p:cNvCxnSpPr>
            <a:cxnSpLocks/>
            <a:stCxn id="102" idx="2"/>
            <a:endCxn id="76" idx="0"/>
          </p:cNvCxnSpPr>
          <p:nvPr/>
        </p:nvCxnSpPr>
        <p:spPr>
          <a:xfrm rot="10800000" flipV="1">
            <a:off x="2252165" y="1189677"/>
            <a:ext cx="2935407" cy="146273"/>
          </a:xfrm>
          <a:prstGeom prst="curvedConnector2">
            <a:avLst/>
          </a:prstGeom>
          <a:ln w="19050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文本框 138">
            <a:extLst>
              <a:ext uri="{FF2B5EF4-FFF2-40B4-BE49-F238E27FC236}">
                <a16:creationId xmlns:a16="http://schemas.microsoft.com/office/drawing/2014/main" id="{BAFC4FA4-AC37-1AEF-29CD-E9B820852BF6}"/>
              </a:ext>
            </a:extLst>
          </p:cNvPr>
          <p:cNvSpPr txBox="1"/>
          <p:nvPr/>
        </p:nvSpPr>
        <p:spPr>
          <a:xfrm>
            <a:off x="3622989" y="865188"/>
            <a:ext cx="870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改善体验</a:t>
            </a:r>
          </a:p>
        </p:txBody>
      </p:sp>
    </p:spTree>
    <p:extLst>
      <p:ext uri="{BB962C8B-B14F-4D97-AF65-F5344CB8AC3E}">
        <p14:creationId xmlns:p14="http://schemas.microsoft.com/office/powerpoint/2010/main" val="186334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5" grpId="0"/>
      <p:bldP spid="100" grpId="0"/>
      <p:bldP spid="101" grpId="0" animBg="1"/>
      <p:bldP spid="102" grpId="0" animBg="1"/>
      <p:bldP spid="120" grpId="0"/>
      <p:bldP spid="121" grpId="0" animBg="1"/>
      <p:bldP spid="126" grpId="0"/>
      <p:bldP spid="127" grpId="0" animBg="1"/>
      <p:bldP spid="130" grpId="0"/>
      <p:bldP spid="1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5187" y="37603"/>
            <a:ext cx="6799987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调度优化策略</a:t>
            </a:r>
            <a:r>
              <a:rPr kumimoji="1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：精准传递</a:t>
            </a:r>
            <a:r>
              <a:rPr kumimoji="1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ux-property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F77DCE2F-CC3D-9A77-1F1B-BD3CF64492BF}"/>
              </a:ext>
            </a:extLst>
          </p:cNvPr>
          <p:cNvSpPr>
            <a:spLocks noChangeAspect="1"/>
          </p:cNvSpPr>
          <p:nvPr/>
        </p:nvSpPr>
        <p:spPr>
          <a:xfrm>
            <a:off x="2459811" y="1116352"/>
            <a:ext cx="436956" cy="43815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B538950-B69B-B192-BE22-C41C4E6E1C3A}"/>
              </a:ext>
            </a:extLst>
          </p:cNvPr>
          <p:cNvSpPr>
            <a:spLocks noChangeAspect="1"/>
          </p:cNvSpPr>
          <p:nvPr/>
        </p:nvSpPr>
        <p:spPr>
          <a:xfrm>
            <a:off x="1847253" y="1622987"/>
            <a:ext cx="436956" cy="43815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D90C941A-49C6-9AAC-B0CB-41A63A9E77D5}"/>
              </a:ext>
            </a:extLst>
          </p:cNvPr>
          <p:cNvSpPr>
            <a:spLocks noChangeAspect="1"/>
          </p:cNvSpPr>
          <p:nvPr/>
        </p:nvSpPr>
        <p:spPr>
          <a:xfrm>
            <a:off x="3025423" y="1622987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3D85A833-7A65-A36E-AD1B-B3B06FECF4AB}"/>
              </a:ext>
            </a:extLst>
          </p:cNvPr>
          <p:cNvSpPr>
            <a:spLocks noChangeAspect="1"/>
          </p:cNvSpPr>
          <p:nvPr/>
        </p:nvSpPr>
        <p:spPr>
          <a:xfrm>
            <a:off x="1524000" y="2217273"/>
            <a:ext cx="436956" cy="43815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5D8D2763-89CC-BEFE-A581-137509EFDEC6}"/>
              </a:ext>
            </a:extLst>
          </p:cNvPr>
          <p:cNvSpPr>
            <a:spLocks noChangeAspect="1"/>
          </p:cNvSpPr>
          <p:nvPr/>
        </p:nvSpPr>
        <p:spPr>
          <a:xfrm>
            <a:off x="2742006" y="2217273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C1F76D64-3940-B20E-A002-5C352E67376D}"/>
              </a:ext>
            </a:extLst>
          </p:cNvPr>
          <p:cNvSpPr>
            <a:spLocks noChangeAspect="1"/>
          </p:cNvSpPr>
          <p:nvPr/>
        </p:nvSpPr>
        <p:spPr>
          <a:xfrm>
            <a:off x="2137752" y="2217273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95AE153-20E8-DBEE-D30E-16548FC8F157}"/>
              </a:ext>
            </a:extLst>
          </p:cNvPr>
          <p:cNvSpPr>
            <a:spLocks noChangeAspect="1"/>
          </p:cNvSpPr>
          <p:nvPr/>
        </p:nvSpPr>
        <p:spPr>
          <a:xfrm>
            <a:off x="3346233" y="2217273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D8458CE-8FBE-BE0F-5168-DC17E7C9575C}"/>
              </a:ext>
            </a:extLst>
          </p:cNvPr>
          <p:cNvCxnSpPr>
            <a:cxnSpLocks/>
            <a:stCxn id="2" idx="3"/>
            <a:endCxn id="3" idx="0"/>
          </p:cNvCxnSpPr>
          <p:nvPr/>
        </p:nvCxnSpPr>
        <p:spPr>
          <a:xfrm flipH="1">
            <a:off x="2065731" y="1490336"/>
            <a:ext cx="458071" cy="13265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B2E2F1C-59A7-B6D3-E766-5F9EA46C9BC0}"/>
              </a:ext>
            </a:extLst>
          </p:cNvPr>
          <p:cNvCxnSpPr>
            <a:cxnSpLocks/>
            <a:stCxn id="2" idx="5"/>
            <a:endCxn id="5" idx="0"/>
          </p:cNvCxnSpPr>
          <p:nvPr/>
        </p:nvCxnSpPr>
        <p:spPr>
          <a:xfrm>
            <a:off x="2832776" y="1490336"/>
            <a:ext cx="411125" cy="13265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66AA5B69-A31E-F4BC-4E0B-78B068633E0F}"/>
              </a:ext>
            </a:extLst>
          </p:cNvPr>
          <p:cNvCxnSpPr>
            <a:cxnSpLocks/>
            <a:stCxn id="3" idx="3"/>
            <a:endCxn id="6" idx="0"/>
          </p:cNvCxnSpPr>
          <p:nvPr/>
        </p:nvCxnSpPr>
        <p:spPr>
          <a:xfrm flipH="1">
            <a:off x="1742478" y="1996971"/>
            <a:ext cx="168766" cy="22030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8710794-3494-1755-70C5-AA8868AF8767}"/>
              </a:ext>
            </a:extLst>
          </p:cNvPr>
          <p:cNvCxnSpPr>
            <a:cxnSpLocks/>
            <a:stCxn id="3" idx="5"/>
            <a:endCxn id="8" idx="0"/>
          </p:cNvCxnSpPr>
          <p:nvPr/>
        </p:nvCxnSpPr>
        <p:spPr>
          <a:xfrm>
            <a:off x="2220218" y="1996971"/>
            <a:ext cx="136012" cy="22030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8D3B7904-FE6B-4D03-F8A0-8A80D9872946}"/>
              </a:ext>
            </a:extLst>
          </p:cNvPr>
          <p:cNvCxnSpPr>
            <a:cxnSpLocks/>
            <a:stCxn id="5" idx="3"/>
            <a:endCxn id="7" idx="0"/>
          </p:cNvCxnSpPr>
          <p:nvPr/>
        </p:nvCxnSpPr>
        <p:spPr>
          <a:xfrm flipH="1">
            <a:off x="2960484" y="1996971"/>
            <a:ext cx="128930" cy="22030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351E6AE1-E98B-C60F-51C3-CFB03BC42A1F}"/>
              </a:ext>
            </a:extLst>
          </p:cNvPr>
          <p:cNvCxnSpPr>
            <a:cxnSpLocks/>
            <a:stCxn id="5" idx="5"/>
            <a:endCxn id="9" idx="0"/>
          </p:cNvCxnSpPr>
          <p:nvPr/>
        </p:nvCxnSpPr>
        <p:spPr>
          <a:xfrm>
            <a:off x="3398388" y="1996971"/>
            <a:ext cx="166323" cy="22030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725DB389-705D-519C-3B7B-384C5838C291}"/>
              </a:ext>
            </a:extLst>
          </p:cNvPr>
          <p:cNvSpPr txBox="1"/>
          <p:nvPr/>
        </p:nvSpPr>
        <p:spPr>
          <a:xfrm>
            <a:off x="362921" y="2464704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min_vruntime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32DF25B6-37B4-6A3C-3C1E-2CD4058845AE}"/>
              </a:ext>
            </a:extLst>
          </p:cNvPr>
          <p:cNvSpPr>
            <a:spLocks noChangeAspect="1"/>
          </p:cNvSpPr>
          <p:nvPr/>
        </p:nvSpPr>
        <p:spPr>
          <a:xfrm>
            <a:off x="1543402" y="5089102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H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E2D1977F-DECC-5C11-6C87-497C8D2F10C9}"/>
              </a:ext>
            </a:extLst>
          </p:cNvPr>
          <p:cNvSpPr>
            <a:spLocks noChangeAspect="1"/>
          </p:cNvSpPr>
          <p:nvPr/>
        </p:nvSpPr>
        <p:spPr>
          <a:xfrm>
            <a:off x="2230383" y="5089102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CB313C8E-C872-55BA-843A-698A061D533A}"/>
              </a:ext>
            </a:extLst>
          </p:cNvPr>
          <p:cNvSpPr>
            <a:spLocks noChangeAspect="1"/>
          </p:cNvSpPr>
          <p:nvPr/>
        </p:nvSpPr>
        <p:spPr>
          <a:xfrm>
            <a:off x="2917364" y="5089102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E7BC872B-9C41-8CF5-0E86-C2C3E9519B13}"/>
              </a:ext>
            </a:extLst>
          </p:cNvPr>
          <p:cNvSpPr>
            <a:spLocks noChangeAspect="1"/>
          </p:cNvSpPr>
          <p:nvPr/>
        </p:nvSpPr>
        <p:spPr>
          <a:xfrm>
            <a:off x="3604345" y="5089102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4EF873AC-C408-79D7-9A6A-7421CAD24967}"/>
              </a:ext>
            </a:extLst>
          </p:cNvPr>
          <p:cNvSpPr txBox="1"/>
          <p:nvPr/>
        </p:nvSpPr>
        <p:spPr>
          <a:xfrm>
            <a:off x="354534" y="953330"/>
            <a:ext cx="1481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percpu_rb_tree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34DE4F6E-9839-CD2D-BFEC-0D702AABFBD0}"/>
              </a:ext>
            </a:extLst>
          </p:cNvPr>
          <p:cNvSpPr txBox="1"/>
          <p:nvPr/>
        </p:nvSpPr>
        <p:spPr>
          <a:xfrm>
            <a:off x="118676" y="5100556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percpu_ux_list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1CDFBFE3-6D0D-5849-07D5-88ED3846C472}"/>
              </a:ext>
            </a:extLst>
          </p:cNvPr>
          <p:cNvCxnSpPr>
            <a:cxnSpLocks/>
            <a:stCxn id="31" idx="6"/>
            <a:endCxn id="32" idx="2"/>
          </p:cNvCxnSpPr>
          <p:nvPr/>
        </p:nvCxnSpPr>
        <p:spPr>
          <a:xfrm>
            <a:off x="1980358" y="5308177"/>
            <a:ext cx="250025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087521C1-0121-FCD9-7DFD-1200FC9073F8}"/>
              </a:ext>
            </a:extLst>
          </p:cNvPr>
          <p:cNvCxnSpPr>
            <a:cxnSpLocks/>
            <a:stCxn id="32" idx="6"/>
            <a:endCxn id="33" idx="2"/>
          </p:cNvCxnSpPr>
          <p:nvPr/>
        </p:nvCxnSpPr>
        <p:spPr>
          <a:xfrm>
            <a:off x="2667339" y="5308177"/>
            <a:ext cx="250025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F3E1A046-F205-6346-B3C1-4870E02B4168}"/>
              </a:ext>
            </a:extLst>
          </p:cNvPr>
          <p:cNvCxnSpPr>
            <a:cxnSpLocks/>
            <a:stCxn id="33" idx="6"/>
            <a:endCxn id="34" idx="2"/>
          </p:cNvCxnSpPr>
          <p:nvPr/>
        </p:nvCxnSpPr>
        <p:spPr>
          <a:xfrm>
            <a:off x="3354320" y="5308177"/>
            <a:ext cx="250025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6DB457D5-4D44-829B-5C84-F4C27FB3BE2F}"/>
              </a:ext>
            </a:extLst>
          </p:cNvPr>
          <p:cNvSpPr/>
          <p:nvPr/>
        </p:nvSpPr>
        <p:spPr>
          <a:xfrm>
            <a:off x="1822803" y="3548022"/>
            <a:ext cx="1689072" cy="55064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core scheduler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22972B1E-FA1D-E666-AB27-9F4738A4893C}"/>
              </a:ext>
            </a:extLst>
          </p:cNvPr>
          <p:cNvSpPr/>
          <p:nvPr/>
        </p:nvSpPr>
        <p:spPr>
          <a:xfrm>
            <a:off x="6349887" y="1678327"/>
            <a:ext cx="1280279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1D405CCD-7A95-1000-193B-F346FF99C01E}"/>
              </a:ext>
            </a:extLst>
          </p:cNvPr>
          <p:cNvSpPr/>
          <p:nvPr/>
        </p:nvSpPr>
        <p:spPr>
          <a:xfrm>
            <a:off x="7630165" y="1678327"/>
            <a:ext cx="2781299" cy="30405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uninterruptible sleep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AEC33DD8-3EB7-A478-68CB-9655654A5457}"/>
              </a:ext>
            </a:extLst>
          </p:cNvPr>
          <p:cNvSpPr/>
          <p:nvPr/>
        </p:nvSpPr>
        <p:spPr>
          <a:xfrm>
            <a:off x="10804192" y="1675259"/>
            <a:ext cx="905639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6" name="矩形: 圆角 55">
            <a:extLst>
              <a:ext uri="{FF2B5EF4-FFF2-40B4-BE49-F238E27FC236}">
                <a16:creationId xmlns:a16="http://schemas.microsoft.com/office/drawing/2014/main" id="{0DF6E693-CAF8-5965-CB2A-B2932396C690}"/>
              </a:ext>
            </a:extLst>
          </p:cNvPr>
          <p:cNvSpPr/>
          <p:nvPr/>
        </p:nvSpPr>
        <p:spPr>
          <a:xfrm>
            <a:off x="7781100" y="2566290"/>
            <a:ext cx="2211391" cy="304057"/>
          </a:xfrm>
          <a:prstGeom prst="round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runnable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4348E883-8D66-A889-6395-10FFB00263CF}"/>
              </a:ext>
            </a:extLst>
          </p:cNvPr>
          <p:cNvSpPr/>
          <p:nvPr/>
        </p:nvSpPr>
        <p:spPr>
          <a:xfrm>
            <a:off x="9982107" y="2566290"/>
            <a:ext cx="1703483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1F8C0A73-3FE7-D1DA-C108-3873ADF3121A}"/>
              </a:ext>
            </a:extLst>
          </p:cNvPr>
          <p:cNvSpPr/>
          <p:nvPr/>
        </p:nvSpPr>
        <p:spPr>
          <a:xfrm>
            <a:off x="6349887" y="2566290"/>
            <a:ext cx="1421180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7151E0A1-D5A5-2685-4227-B1E561721458}"/>
              </a:ext>
            </a:extLst>
          </p:cNvPr>
          <p:cNvCxnSpPr>
            <a:cxnSpLocks/>
          </p:cNvCxnSpPr>
          <p:nvPr/>
        </p:nvCxnSpPr>
        <p:spPr>
          <a:xfrm>
            <a:off x="7630165" y="1982382"/>
            <a:ext cx="0" cy="58390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5B94558C-9D6C-93BE-34CB-BBAD3EAD933D}"/>
              </a:ext>
            </a:extLst>
          </p:cNvPr>
          <p:cNvCxnSpPr>
            <a:cxnSpLocks/>
          </p:cNvCxnSpPr>
          <p:nvPr/>
        </p:nvCxnSpPr>
        <p:spPr>
          <a:xfrm flipV="1">
            <a:off x="10406449" y="1982382"/>
            <a:ext cx="5015" cy="580844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A528CA4B-EB74-C04B-32B1-05B8CDF1BD9D}"/>
              </a:ext>
            </a:extLst>
          </p:cNvPr>
          <p:cNvSpPr txBox="1"/>
          <p:nvPr/>
        </p:nvSpPr>
        <p:spPr>
          <a:xfrm>
            <a:off x="6321639" y="3529213"/>
            <a:ext cx="5680187" cy="134286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 task 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阻塞点</a:t>
            </a:r>
            <a:endParaRPr lang="en-US" altLang="zh-CN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、将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属性传递给持锁的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non-ux task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；</a:t>
            </a:r>
            <a:endParaRPr lang="en-US" altLang="zh-CN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、对处于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runnable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状态的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non-ux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task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，加入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percpu_ux_list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，触发一次重调度</a:t>
            </a:r>
            <a:endParaRPr lang="en-US" altLang="zh-CN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3F52BC6E-075E-C535-E033-D45373772D80}"/>
              </a:ext>
            </a:extLst>
          </p:cNvPr>
          <p:cNvSpPr/>
          <p:nvPr/>
        </p:nvSpPr>
        <p:spPr>
          <a:xfrm>
            <a:off x="10411463" y="1678328"/>
            <a:ext cx="392729" cy="30099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rn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06512F82-62E9-3869-E075-F46E10EE1526}"/>
              </a:ext>
            </a:extLst>
          </p:cNvPr>
          <p:cNvSpPr>
            <a:spLocks noChangeAspect="1"/>
          </p:cNvSpPr>
          <p:nvPr/>
        </p:nvSpPr>
        <p:spPr>
          <a:xfrm>
            <a:off x="7507408" y="2149299"/>
            <a:ext cx="245514" cy="228922"/>
          </a:xfrm>
          <a:prstGeom prst="ellipse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89F92765-EC58-4458-490A-3A11BC8255B8}"/>
              </a:ext>
            </a:extLst>
          </p:cNvPr>
          <p:cNvSpPr txBox="1"/>
          <p:nvPr/>
        </p:nvSpPr>
        <p:spPr>
          <a:xfrm>
            <a:off x="6317742" y="4919407"/>
            <a:ext cx="3700347" cy="69653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 task 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唤醒点</a:t>
            </a:r>
            <a:endParaRPr lang="en-US" altLang="zh-CN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、取消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non-ux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继承的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属性</a:t>
            </a:r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FABCEC56-CA64-B8DE-FF9A-A7EA1C86AD47}"/>
              </a:ext>
            </a:extLst>
          </p:cNvPr>
          <p:cNvSpPr>
            <a:spLocks noChangeAspect="1"/>
          </p:cNvSpPr>
          <p:nvPr/>
        </p:nvSpPr>
        <p:spPr>
          <a:xfrm>
            <a:off x="10298738" y="2173267"/>
            <a:ext cx="245514" cy="228922"/>
          </a:xfrm>
          <a:prstGeom prst="ellipse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262CF314-9198-43E6-7603-0BD1F2FDA6D8}"/>
              </a:ext>
            </a:extLst>
          </p:cNvPr>
          <p:cNvSpPr>
            <a:spLocks noChangeAspect="1"/>
          </p:cNvSpPr>
          <p:nvPr/>
        </p:nvSpPr>
        <p:spPr>
          <a:xfrm>
            <a:off x="6041736" y="3667755"/>
            <a:ext cx="245514" cy="228922"/>
          </a:xfrm>
          <a:prstGeom prst="ellipse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7" name="椭圆 76">
            <a:extLst>
              <a:ext uri="{FF2B5EF4-FFF2-40B4-BE49-F238E27FC236}">
                <a16:creationId xmlns:a16="http://schemas.microsoft.com/office/drawing/2014/main" id="{1739D23F-9FC8-C882-EAAF-28CFAA40D646}"/>
              </a:ext>
            </a:extLst>
          </p:cNvPr>
          <p:cNvSpPr>
            <a:spLocks noChangeAspect="1"/>
          </p:cNvSpPr>
          <p:nvPr/>
        </p:nvSpPr>
        <p:spPr>
          <a:xfrm>
            <a:off x="6035487" y="5061157"/>
            <a:ext cx="245514" cy="228922"/>
          </a:xfrm>
          <a:prstGeom prst="ellipse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4C03749A-F55F-BF16-E3E8-1E586AD1AEB9}"/>
              </a:ext>
            </a:extLst>
          </p:cNvPr>
          <p:cNvSpPr txBox="1"/>
          <p:nvPr/>
        </p:nvSpPr>
        <p:spPr>
          <a:xfrm>
            <a:off x="5411310" y="1673397"/>
            <a:ext cx="87594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 task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0785C80D-0DDB-A4C2-7200-358547A601B8}"/>
              </a:ext>
            </a:extLst>
          </p:cNvPr>
          <p:cNvSpPr txBox="1"/>
          <p:nvPr/>
        </p:nvSpPr>
        <p:spPr>
          <a:xfrm>
            <a:off x="5141406" y="2564428"/>
            <a:ext cx="119039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non-ux task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003DDDF5-E446-C06B-D084-B39B1513D661}"/>
              </a:ext>
            </a:extLst>
          </p:cNvPr>
          <p:cNvCxnSpPr>
            <a:cxnSpLocks/>
            <a:endCxn id="52" idx="2"/>
          </p:cNvCxnSpPr>
          <p:nvPr/>
        </p:nvCxnSpPr>
        <p:spPr>
          <a:xfrm flipV="1">
            <a:off x="2667339" y="4098662"/>
            <a:ext cx="0" cy="43523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B656134D-A7B4-178C-C712-D073E5880A50}"/>
              </a:ext>
            </a:extLst>
          </p:cNvPr>
          <p:cNvCxnSpPr>
            <a:cxnSpLocks/>
            <a:endCxn id="52" idx="0"/>
          </p:cNvCxnSpPr>
          <p:nvPr/>
        </p:nvCxnSpPr>
        <p:spPr>
          <a:xfrm>
            <a:off x="2667339" y="3152775"/>
            <a:ext cx="0" cy="39524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54F03138-89E3-A2A1-67C5-F76F98224D4B}"/>
              </a:ext>
            </a:extLst>
          </p:cNvPr>
          <p:cNvSpPr txBox="1"/>
          <p:nvPr/>
        </p:nvSpPr>
        <p:spPr>
          <a:xfrm>
            <a:off x="9351250" y="2986097"/>
            <a:ext cx="2506313" cy="696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加入</a:t>
            </a:r>
            <a:r>
              <a:rPr lang="en-US" altLang="zh-CN" sz="1400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percpu_ux_list</a:t>
            </a:r>
            <a:r>
              <a:rPr lang="zh-CN" altLang="en-US" sz="1400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的执行区间，调度延迟将大幅度减少</a:t>
            </a:r>
          </a:p>
        </p:txBody>
      </p: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59C4349F-A134-C0E0-A800-6E842105231E}"/>
              </a:ext>
            </a:extLst>
          </p:cNvPr>
          <p:cNvCxnSpPr>
            <a:cxnSpLocks/>
            <a:stCxn id="56" idx="2"/>
            <a:endCxn id="93" idx="1"/>
          </p:cNvCxnSpPr>
          <p:nvPr/>
        </p:nvCxnSpPr>
        <p:spPr>
          <a:xfrm>
            <a:off x="8886796" y="2870347"/>
            <a:ext cx="464454" cy="46401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文本框 102">
            <a:extLst>
              <a:ext uri="{FF2B5EF4-FFF2-40B4-BE49-F238E27FC236}">
                <a16:creationId xmlns:a16="http://schemas.microsoft.com/office/drawing/2014/main" id="{D06DF138-A501-56A7-6C19-250C0C4039FE}"/>
              </a:ext>
            </a:extLst>
          </p:cNvPr>
          <p:cNvSpPr txBox="1"/>
          <p:nvPr/>
        </p:nvSpPr>
        <p:spPr>
          <a:xfrm>
            <a:off x="2024750" y="4548075"/>
            <a:ext cx="128517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first pick path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F92D2FDF-5700-9DDA-24C6-8A614828570B}"/>
              </a:ext>
            </a:extLst>
          </p:cNvPr>
          <p:cNvSpPr txBox="1"/>
          <p:nvPr/>
        </p:nvSpPr>
        <p:spPr>
          <a:xfrm>
            <a:off x="1869805" y="2861502"/>
            <a:ext cx="154724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second pick path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6FBDBADD-0FDB-89A2-201F-0D73CD676B13}"/>
              </a:ext>
            </a:extLst>
          </p:cNvPr>
          <p:cNvSpPr txBox="1"/>
          <p:nvPr/>
        </p:nvSpPr>
        <p:spPr>
          <a:xfrm>
            <a:off x="5545314" y="967284"/>
            <a:ext cx="334503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设计点</a:t>
            </a:r>
            <a:r>
              <a:rPr lang="en-US" altLang="zh-CN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</a:t>
            </a:r>
            <a:r>
              <a:rPr lang="en-US" altLang="zh-CN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</a:t>
            </a:r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属性及时传递与取消</a:t>
            </a:r>
          </a:p>
        </p:txBody>
      </p:sp>
    </p:spTree>
    <p:extLst>
      <p:ext uri="{BB962C8B-B14F-4D97-AF65-F5344CB8AC3E}">
        <p14:creationId xmlns:p14="http://schemas.microsoft.com/office/powerpoint/2010/main" val="363165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9" grpId="0"/>
      <p:bldP spid="103" grpId="0"/>
      <p:bldP spid="10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22972B1E-FA1D-E666-AB27-9F4738A4893C}"/>
              </a:ext>
            </a:extLst>
          </p:cNvPr>
          <p:cNvSpPr/>
          <p:nvPr/>
        </p:nvSpPr>
        <p:spPr>
          <a:xfrm>
            <a:off x="2387071" y="2153905"/>
            <a:ext cx="2508043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1D405CCD-7A95-1000-193B-F346FF99C01E}"/>
              </a:ext>
            </a:extLst>
          </p:cNvPr>
          <p:cNvSpPr/>
          <p:nvPr/>
        </p:nvSpPr>
        <p:spPr>
          <a:xfrm>
            <a:off x="4895113" y="2153905"/>
            <a:ext cx="2781299" cy="30405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uninterruptible sleep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AEC33DD8-3EB7-A478-68CB-9655654A5457}"/>
              </a:ext>
            </a:extLst>
          </p:cNvPr>
          <p:cNvSpPr/>
          <p:nvPr/>
        </p:nvSpPr>
        <p:spPr>
          <a:xfrm>
            <a:off x="8069140" y="2150837"/>
            <a:ext cx="904530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6" name="矩形: 圆角 55">
            <a:extLst>
              <a:ext uri="{FF2B5EF4-FFF2-40B4-BE49-F238E27FC236}">
                <a16:creationId xmlns:a16="http://schemas.microsoft.com/office/drawing/2014/main" id="{0DF6E693-CAF8-5965-CB2A-B2932396C690}"/>
              </a:ext>
            </a:extLst>
          </p:cNvPr>
          <p:cNvSpPr/>
          <p:nvPr/>
        </p:nvSpPr>
        <p:spPr>
          <a:xfrm>
            <a:off x="3868946" y="2946618"/>
            <a:ext cx="1741535" cy="304057"/>
          </a:xfrm>
          <a:prstGeom prst="round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runnable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4348E883-8D66-A889-6395-10FFB00263CF}"/>
              </a:ext>
            </a:extLst>
          </p:cNvPr>
          <p:cNvSpPr/>
          <p:nvPr/>
        </p:nvSpPr>
        <p:spPr>
          <a:xfrm>
            <a:off x="5610481" y="2946618"/>
            <a:ext cx="942211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1F8C0A73-3FE7-D1DA-C108-3873ADF3121A}"/>
              </a:ext>
            </a:extLst>
          </p:cNvPr>
          <p:cNvSpPr/>
          <p:nvPr/>
        </p:nvSpPr>
        <p:spPr>
          <a:xfrm>
            <a:off x="2387071" y="2946618"/>
            <a:ext cx="1481875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7151E0A1-D5A5-2685-4227-B1E561721458}"/>
              </a:ext>
            </a:extLst>
          </p:cNvPr>
          <p:cNvCxnSpPr>
            <a:cxnSpLocks/>
          </p:cNvCxnSpPr>
          <p:nvPr/>
        </p:nvCxnSpPr>
        <p:spPr>
          <a:xfrm>
            <a:off x="4894376" y="2457960"/>
            <a:ext cx="0" cy="4908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5B94558C-9D6C-93BE-34CB-BBAD3EAD933D}"/>
              </a:ext>
            </a:extLst>
          </p:cNvPr>
          <p:cNvCxnSpPr>
            <a:cxnSpLocks/>
          </p:cNvCxnSpPr>
          <p:nvPr/>
        </p:nvCxnSpPr>
        <p:spPr>
          <a:xfrm flipV="1">
            <a:off x="7671397" y="2457960"/>
            <a:ext cx="0" cy="4855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3F52BC6E-075E-C535-E033-D45373772D80}"/>
              </a:ext>
            </a:extLst>
          </p:cNvPr>
          <p:cNvSpPr/>
          <p:nvPr/>
        </p:nvSpPr>
        <p:spPr>
          <a:xfrm>
            <a:off x="7676411" y="2153906"/>
            <a:ext cx="392729" cy="30099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rn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4C03749A-F55F-BF16-E3E8-1E586AD1AEB9}"/>
              </a:ext>
            </a:extLst>
          </p:cNvPr>
          <p:cNvSpPr txBox="1"/>
          <p:nvPr/>
        </p:nvSpPr>
        <p:spPr>
          <a:xfrm>
            <a:off x="1281845" y="2157972"/>
            <a:ext cx="84855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 task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0785C80D-0DDB-A4C2-7200-358547A601B8}"/>
              </a:ext>
            </a:extLst>
          </p:cNvPr>
          <p:cNvSpPr txBox="1"/>
          <p:nvPr/>
        </p:nvSpPr>
        <p:spPr>
          <a:xfrm>
            <a:off x="876235" y="2944756"/>
            <a:ext cx="126003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non-ux task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331FAA2B-E972-5295-51C1-7713C3B21605}"/>
              </a:ext>
            </a:extLst>
          </p:cNvPr>
          <p:cNvSpPr/>
          <p:nvPr/>
        </p:nvSpPr>
        <p:spPr>
          <a:xfrm>
            <a:off x="2387070" y="1541375"/>
            <a:ext cx="1756305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31A84EFC-C9AC-A065-48DB-88D873660D6D}"/>
              </a:ext>
            </a:extLst>
          </p:cNvPr>
          <p:cNvSpPr/>
          <p:nvPr/>
        </p:nvSpPr>
        <p:spPr>
          <a:xfrm>
            <a:off x="4143376" y="1541375"/>
            <a:ext cx="2152650" cy="30405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uninterruptible sleep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493AB4C5-E5E4-7531-B3D8-E84CDFF5A7F9}"/>
              </a:ext>
            </a:extLst>
          </p:cNvPr>
          <p:cNvSpPr/>
          <p:nvPr/>
        </p:nvSpPr>
        <p:spPr>
          <a:xfrm>
            <a:off x="6707499" y="1541375"/>
            <a:ext cx="2266169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5A06784-F40D-033D-6FBB-BEA9D6F11DCF}"/>
              </a:ext>
            </a:extLst>
          </p:cNvPr>
          <p:cNvSpPr/>
          <p:nvPr/>
        </p:nvSpPr>
        <p:spPr>
          <a:xfrm>
            <a:off x="6296028" y="1544444"/>
            <a:ext cx="411472" cy="30099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rn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7CE8D053-C601-8125-9974-169EA14C9D0B}"/>
              </a:ext>
            </a:extLst>
          </p:cNvPr>
          <p:cNvCxnSpPr>
            <a:cxnSpLocks/>
          </p:cNvCxnSpPr>
          <p:nvPr/>
        </p:nvCxnSpPr>
        <p:spPr>
          <a:xfrm>
            <a:off x="4143375" y="1845434"/>
            <a:ext cx="0" cy="10981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>
            <a:extLst>
              <a:ext uri="{FF2B5EF4-FFF2-40B4-BE49-F238E27FC236}">
                <a16:creationId xmlns:a16="http://schemas.microsoft.com/office/drawing/2014/main" id="{B69D1125-5045-8945-DDFF-9D7DF5A657ED}"/>
              </a:ext>
            </a:extLst>
          </p:cNvPr>
          <p:cNvSpPr>
            <a:spLocks noChangeAspect="1"/>
          </p:cNvSpPr>
          <p:nvPr/>
        </p:nvSpPr>
        <p:spPr>
          <a:xfrm>
            <a:off x="2641947" y="3212099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5207FDB-CD62-B8C8-D998-C08DC530CB59}"/>
              </a:ext>
            </a:extLst>
          </p:cNvPr>
          <p:cNvSpPr txBox="1"/>
          <p:nvPr/>
        </p:nvSpPr>
        <p:spPr>
          <a:xfrm>
            <a:off x="1291266" y="1544172"/>
            <a:ext cx="88956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 task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F32C4BE3-98DE-8E51-06E9-0BBEB5C0BBE5}"/>
              </a:ext>
            </a:extLst>
          </p:cNvPr>
          <p:cNvCxnSpPr>
            <a:cxnSpLocks/>
          </p:cNvCxnSpPr>
          <p:nvPr/>
        </p:nvCxnSpPr>
        <p:spPr>
          <a:xfrm flipV="1">
            <a:off x="6296026" y="1853151"/>
            <a:ext cx="0" cy="10904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523ED2B0-9E2C-2CD7-6733-39EBEE46B9CC}"/>
              </a:ext>
            </a:extLst>
          </p:cNvPr>
          <p:cNvSpPr/>
          <p:nvPr/>
        </p:nvSpPr>
        <p:spPr>
          <a:xfrm>
            <a:off x="6552692" y="2946618"/>
            <a:ext cx="1057865" cy="304057"/>
          </a:xfrm>
          <a:prstGeom prst="round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runnable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AD176840-466E-680F-A366-773DA05D23B7}"/>
              </a:ext>
            </a:extLst>
          </p:cNvPr>
          <p:cNvSpPr/>
          <p:nvPr/>
        </p:nvSpPr>
        <p:spPr>
          <a:xfrm>
            <a:off x="7610556" y="2946618"/>
            <a:ext cx="1363113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B6487E2E-FFA8-4BF6-D3EF-591AEB0E7F07}"/>
              </a:ext>
            </a:extLst>
          </p:cNvPr>
          <p:cNvSpPr txBox="1"/>
          <p:nvPr/>
        </p:nvSpPr>
        <p:spPr>
          <a:xfrm>
            <a:off x="361504" y="3822261"/>
            <a:ext cx="1094298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解决思路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task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结构体中增加继承类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字段，每次继承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取消都调整对应锁区域的计数，当计数全部为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0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时，清除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属性。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7F782AC-6F1F-8F48-F6CE-767F608CDD3A}"/>
              </a:ext>
            </a:extLst>
          </p:cNvPr>
          <p:cNvSpPr/>
          <p:nvPr/>
        </p:nvSpPr>
        <p:spPr>
          <a:xfrm>
            <a:off x="315187" y="37603"/>
            <a:ext cx="6799987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调度优化策略</a:t>
            </a:r>
            <a:r>
              <a:rPr kumimoji="1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：精准传递</a:t>
            </a:r>
            <a:r>
              <a:rPr kumimoji="1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ux-property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28E61516-6D86-7520-C9E7-6100E655F16E}"/>
              </a:ext>
            </a:extLst>
          </p:cNvPr>
          <p:cNvSpPr txBox="1"/>
          <p:nvPr/>
        </p:nvSpPr>
        <p:spPr>
          <a:xfrm>
            <a:off x="2309212" y="3323254"/>
            <a:ext cx="83095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hold L0 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3A4C22F-2B68-6D63-93A1-00C391685381}"/>
              </a:ext>
            </a:extLst>
          </p:cNvPr>
          <p:cNvSpPr txBox="1"/>
          <p:nvPr/>
        </p:nvSpPr>
        <p:spPr>
          <a:xfrm>
            <a:off x="3460865" y="3293997"/>
            <a:ext cx="86779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hold L1 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FFB7AA51-DFF7-9FE9-9205-9BE9D7D9D731}"/>
              </a:ext>
            </a:extLst>
          </p:cNvPr>
          <p:cNvSpPr txBox="1"/>
          <p:nvPr/>
        </p:nvSpPr>
        <p:spPr>
          <a:xfrm>
            <a:off x="6257609" y="2546868"/>
            <a:ext cx="107103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release L0 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DCB4EC1-444D-3585-AFEE-C40366FB46B4}"/>
              </a:ext>
            </a:extLst>
          </p:cNvPr>
          <p:cNvSpPr txBox="1"/>
          <p:nvPr/>
        </p:nvSpPr>
        <p:spPr>
          <a:xfrm>
            <a:off x="7610557" y="2546868"/>
            <a:ext cx="108131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release L1 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E9462910-DC76-7E30-D73E-010BD3CE09A7}"/>
              </a:ext>
            </a:extLst>
          </p:cNvPr>
          <p:cNvSpPr txBox="1"/>
          <p:nvPr/>
        </p:nvSpPr>
        <p:spPr>
          <a:xfrm>
            <a:off x="3715179" y="1222050"/>
            <a:ext cx="111589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acquire L0 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4B6C0D98-6AF8-7002-0902-1F3162D87F11}"/>
              </a:ext>
            </a:extLst>
          </p:cNvPr>
          <p:cNvSpPr txBox="1"/>
          <p:nvPr/>
        </p:nvSpPr>
        <p:spPr>
          <a:xfrm>
            <a:off x="4478489" y="1847512"/>
            <a:ext cx="115134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acquire L1 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14617AF8-0D0B-DD91-67D1-7DE92B2C8B59}"/>
              </a:ext>
            </a:extLst>
          </p:cNvPr>
          <p:cNvSpPr>
            <a:spLocks noChangeAspect="1"/>
          </p:cNvSpPr>
          <p:nvPr/>
        </p:nvSpPr>
        <p:spPr>
          <a:xfrm>
            <a:off x="3455707" y="3208691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29AA5F18-4547-6852-17C6-515D13D03BFD}"/>
              </a:ext>
            </a:extLst>
          </p:cNvPr>
          <p:cNvSpPr/>
          <p:nvPr/>
        </p:nvSpPr>
        <p:spPr>
          <a:xfrm>
            <a:off x="2585938" y="4556165"/>
            <a:ext cx="1449282" cy="364263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reserve</a:t>
            </a:r>
            <a:endParaRPr lang="zh-CN" altLang="en-US" sz="140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D477DD44-08FB-5F3C-D066-B892AC55A9E8}"/>
              </a:ext>
            </a:extLst>
          </p:cNvPr>
          <p:cNvSpPr/>
          <p:nvPr/>
        </p:nvSpPr>
        <p:spPr>
          <a:xfrm>
            <a:off x="4035220" y="4556165"/>
            <a:ext cx="1449282" cy="36504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reserve</a:t>
            </a:r>
            <a:endParaRPr lang="zh-CN" altLang="en-US" sz="140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41DC0A8-F07F-8821-95D9-C9FAD1B843F4}"/>
              </a:ext>
            </a:extLst>
          </p:cNvPr>
          <p:cNvSpPr/>
          <p:nvPr/>
        </p:nvSpPr>
        <p:spPr>
          <a:xfrm>
            <a:off x="5484502" y="4552596"/>
            <a:ext cx="1449282" cy="365044"/>
          </a:xfrm>
          <a:prstGeom prst="rect">
            <a:avLst/>
          </a:prstGeom>
          <a:solidFill>
            <a:srgbClr val="00CC99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rwsem region</a:t>
            </a:r>
            <a:endParaRPr lang="zh-CN" altLang="en-US" sz="140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D897D03B-94F5-895C-D86D-A6CEF895272C}"/>
              </a:ext>
            </a:extLst>
          </p:cNvPr>
          <p:cNvSpPr/>
          <p:nvPr/>
        </p:nvSpPr>
        <p:spPr>
          <a:xfrm>
            <a:off x="6933784" y="4552596"/>
            <a:ext cx="1449282" cy="368614"/>
          </a:xfrm>
          <a:prstGeom prst="rect">
            <a:avLst/>
          </a:prstGeom>
          <a:solidFill>
            <a:srgbClr val="00CC99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mutex region</a:t>
            </a:r>
            <a:endParaRPr lang="zh-CN" altLang="en-US" sz="140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0" name="TextBox 39">
            <a:extLst>
              <a:ext uri="{FF2B5EF4-FFF2-40B4-BE49-F238E27FC236}">
                <a16:creationId xmlns:a16="http://schemas.microsoft.com/office/drawing/2014/main" id="{A851E383-DB81-B3A1-65E7-20176EAB2D53}"/>
              </a:ext>
            </a:extLst>
          </p:cNvPr>
          <p:cNvSpPr/>
          <p:nvPr/>
        </p:nvSpPr>
        <p:spPr>
          <a:xfrm>
            <a:off x="2124675" y="4978258"/>
            <a:ext cx="6305995" cy="33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bit</a:t>
            </a:r>
            <a:r>
              <a:rPr lang="zh-CN" altLang="en-US" sz="12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                   </a:t>
            </a:r>
            <a:r>
              <a:rPr lang="en-US" altLang="zh-CN" sz="12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24-31            |                 16-23             |                8-15               |                    0-7      </a:t>
            </a:r>
            <a:endParaRPr lang="en-US" altLang="zh-CN" sz="1200" dirty="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A52BC7FA-2EA3-3EDE-4116-B468137DA2A9}"/>
              </a:ext>
            </a:extLst>
          </p:cNvPr>
          <p:cNvSpPr txBox="1"/>
          <p:nvPr/>
        </p:nvSpPr>
        <p:spPr>
          <a:xfrm>
            <a:off x="361504" y="797893"/>
            <a:ext cx="367371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设计点</a:t>
            </a:r>
            <a:r>
              <a:rPr lang="en-US" altLang="zh-CN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lang="zh-CN" altLang="en-US" sz="1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</a:t>
            </a:r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嵌套持锁的</a:t>
            </a:r>
            <a:r>
              <a:rPr lang="en-US" altLang="zh-CN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</a:t>
            </a:r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属性传递支持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77E5F91C-3750-CD7E-4BE1-77DBA6F34587}"/>
              </a:ext>
            </a:extLst>
          </p:cNvPr>
          <p:cNvSpPr>
            <a:spLocks noChangeAspect="1"/>
          </p:cNvSpPr>
          <p:nvPr/>
        </p:nvSpPr>
        <p:spPr>
          <a:xfrm>
            <a:off x="6250665" y="2908042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6EAD7A35-1AA2-A6E6-C515-76AE697C1659}"/>
              </a:ext>
            </a:extLst>
          </p:cNvPr>
          <p:cNvSpPr>
            <a:spLocks noChangeAspect="1"/>
          </p:cNvSpPr>
          <p:nvPr/>
        </p:nvSpPr>
        <p:spPr>
          <a:xfrm>
            <a:off x="7631865" y="2917226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63387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框 34">
            <a:extLst>
              <a:ext uri="{FF2B5EF4-FFF2-40B4-BE49-F238E27FC236}">
                <a16:creationId xmlns:a16="http://schemas.microsoft.com/office/drawing/2014/main" id="{29B2E9A3-5DEC-4AF4-6CF1-E570A5259537}"/>
              </a:ext>
            </a:extLst>
          </p:cNvPr>
          <p:cNvSpPr txBox="1"/>
          <p:nvPr/>
        </p:nvSpPr>
        <p:spPr>
          <a:xfrm>
            <a:off x="835141" y="1167419"/>
            <a:ext cx="817438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方案问题点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：当持锁线程处于阻塞状态时，传递链路中断，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task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没有记录阻塞时的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lock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7F782AC-6F1F-8F48-F6CE-767F608CDD3A}"/>
              </a:ext>
            </a:extLst>
          </p:cNvPr>
          <p:cNvSpPr/>
          <p:nvPr/>
        </p:nvSpPr>
        <p:spPr>
          <a:xfrm>
            <a:off x="315187" y="37603"/>
            <a:ext cx="6799987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调度优化策略</a:t>
            </a:r>
            <a:r>
              <a:rPr kumimoji="1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：精准传递</a:t>
            </a:r>
            <a:r>
              <a:rPr kumimoji="1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ux-property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D5F2DBF3-2C64-5A68-ED15-F03D9A120969}"/>
              </a:ext>
            </a:extLst>
          </p:cNvPr>
          <p:cNvSpPr/>
          <p:nvPr/>
        </p:nvSpPr>
        <p:spPr>
          <a:xfrm>
            <a:off x="2907026" y="2548355"/>
            <a:ext cx="1151344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BD2F193-BF31-123D-18E4-1A798F295039}"/>
              </a:ext>
            </a:extLst>
          </p:cNvPr>
          <p:cNvSpPr/>
          <p:nvPr/>
        </p:nvSpPr>
        <p:spPr>
          <a:xfrm>
            <a:off x="4058371" y="2548355"/>
            <a:ext cx="3153896" cy="30405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uninterruptible sleep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ED8A07B-24E8-CF17-08C8-410CEF55315F}"/>
              </a:ext>
            </a:extLst>
          </p:cNvPr>
          <p:cNvSpPr/>
          <p:nvPr/>
        </p:nvSpPr>
        <p:spPr>
          <a:xfrm>
            <a:off x="7709649" y="2545287"/>
            <a:ext cx="1783975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F8168BDA-7FA1-186D-23BD-430F33E974CB}"/>
              </a:ext>
            </a:extLst>
          </p:cNvPr>
          <p:cNvSpPr/>
          <p:nvPr/>
        </p:nvSpPr>
        <p:spPr>
          <a:xfrm>
            <a:off x="7216588" y="2548356"/>
            <a:ext cx="493059" cy="30099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rn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6A8B0F5B-09C1-BDCB-8067-EA0F83B0DAF3}"/>
              </a:ext>
            </a:extLst>
          </p:cNvPr>
          <p:cNvSpPr/>
          <p:nvPr/>
        </p:nvSpPr>
        <p:spPr>
          <a:xfrm>
            <a:off x="2907024" y="1846176"/>
            <a:ext cx="1756305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C79E92BF-97F5-9C8D-1B1D-1961D35EE4E4}"/>
              </a:ext>
            </a:extLst>
          </p:cNvPr>
          <p:cNvSpPr/>
          <p:nvPr/>
        </p:nvSpPr>
        <p:spPr>
          <a:xfrm>
            <a:off x="4663328" y="1846176"/>
            <a:ext cx="3395943" cy="30405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uninterruptible sleep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645E877-C94D-17AD-F12D-0F7432B4DE5B}"/>
              </a:ext>
            </a:extLst>
          </p:cNvPr>
          <p:cNvSpPr/>
          <p:nvPr/>
        </p:nvSpPr>
        <p:spPr>
          <a:xfrm>
            <a:off x="8576315" y="1846176"/>
            <a:ext cx="917307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5D07A594-9185-183A-7FDC-BA8C57A1E32E}"/>
              </a:ext>
            </a:extLst>
          </p:cNvPr>
          <p:cNvSpPr/>
          <p:nvPr/>
        </p:nvSpPr>
        <p:spPr>
          <a:xfrm>
            <a:off x="8059272" y="1849245"/>
            <a:ext cx="517042" cy="30099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rn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17D7A1C-E67A-19D5-9304-21A1B636F9D4}"/>
              </a:ext>
            </a:extLst>
          </p:cNvPr>
          <p:cNvSpPr txBox="1"/>
          <p:nvPr/>
        </p:nvSpPr>
        <p:spPr>
          <a:xfrm>
            <a:off x="1534275" y="1831468"/>
            <a:ext cx="88956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T0 (ux)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14077610-0CC2-78E4-6A48-38C770EAE01B}"/>
              </a:ext>
            </a:extLst>
          </p:cNvPr>
          <p:cNvSpPr/>
          <p:nvPr/>
        </p:nvSpPr>
        <p:spPr>
          <a:xfrm>
            <a:off x="2907026" y="3232696"/>
            <a:ext cx="974693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C95D5959-4BBF-13D0-01BA-00BC61E25297}"/>
              </a:ext>
            </a:extLst>
          </p:cNvPr>
          <p:cNvSpPr/>
          <p:nvPr/>
        </p:nvSpPr>
        <p:spPr>
          <a:xfrm>
            <a:off x="3881718" y="3235761"/>
            <a:ext cx="3263153" cy="30099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runnable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C49DA714-3472-B789-FD0B-C10860B332D8}"/>
              </a:ext>
            </a:extLst>
          </p:cNvPr>
          <p:cNvSpPr/>
          <p:nvPr/>
        </p:nvSpPr>
        <p:spPr>
          <a:xfrm>
            <a:off x="7144872" y="3228974"/>
            <a:ext cx="2348750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87841757-822D-CC3E-7EA0-5306C71D04C7}"/>
              </a:ext>
            </a:extLst>
          </p:cNvPr>
          <p:cNvCxnSpPr>
            <a:cxnSpLocks/>
          </p:cNvCxnSpPr>
          <p:nvPr/>
        </p:nvCxnSpPr>
        <p:spPr>
          <a:xfrm flipH="1">
            <a:off x="4663327" y="2156750"/>
            <a:ext cx="1" cy="38853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1E12EF00-1D00-C5D3-E608-4E82DB4399AA}"/>
              </a:ext>
            </a:extLst>
          </p:cNvPr>
          <p:cNvCxnSpPr>
            <a:cxnSpLocks/>
          </p:cNvCxnSpPr>
          <p:nvPr/>
        </p:nvCxnSpPr>
        <p:spPr>
          <a:xfrm>
            <a:off x="4663327" y="2871693"/>
            <a:ext cx="3" cy="35728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B968B677-9B65-732F-0386-6FF1A3EEFF23}"/>
              </a:ext>
            </a:extLst>
          </p:cNvPr>
          <p:cNvSpPr txBox="1"/>
          <p:nvPr/>
        </p:nvSpPr>
        <p:spPr>
          <a:xfrm>
            <a:off x="4715657" y="2890743"/>
            <a:ext cx="147083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not found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56FD13B-3B70-3F4D-7923-DFD21917D05B}"/>
              </a:ext>
            </a:extLst>
          </p:cNvPr>
          <p:cNvSpPr txBox="1"/>
          <p:nvPr/>
        </p:nvSpPr>
        <p:spPr>
          <a:xfrm>
            <a:off x="4709831" y="2165792"/>
            <a:ext cx="1242896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owner is T1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FDD9C99-08AE-BECE-7A40-CA07BBA15084}"/>
              </a:ext>
            </a:extLst>
          </p:cNvPr>
          <p:cNvSpPr txBox="1"/>
          <p:nvPr/>
        </p:nvSpPr>
        <p:spPr>
          <a:xfrm>
            <a:off x="1552335" y="2589399"/>
            <a:ext cx="115134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T1 (non-ux)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4BDE016-DD1A-A6CF-7F22-5FD3FE075DD8}"/>
              </a:ext>
            </a:extLst>
          </p:cNvPr>
          <p:cNvSpPr txBox="1"/>
          <p:nvPr/>
        </p:nvSpPr>
        <p:spPr>
          <a:xfrm>
            <a:off x="1552336" y="3235761"/>
            <a:ext cx="113788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T2 (non-ux)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3DB0EEF-8601-008A-E352-576CD967B184}"/>
              </a:ext>
            </a:extLst>
          </p:cNvPr>
          <p:cNvSpPr txBox="1"/>
          <p:nvPr/>
        </p:nvSpPr>
        <p:spPr>
          <a:xfrm>
            <a:off x="3482698" y="4273218"/>
            <a:ext cx="487240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如果使用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类似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rt_mutex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的方式去做，是否合适？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92409E24-6739-3049-EC9E-DAFB45EA23AF}"/>
              </a:ext>
            </a:extLst>
          </p:cNvPr>
          <p:cNvSpPr txBox="1"/>
          <p:nvPr/>
        </p:nvSpPr>
        <p:spPr>
          <a:xfrm>
            <a:off x="2826070" y="3917037"/>
            <a:ext cx="7423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186979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框 34">
            <a:extLst>
              <a:ext uri="{FF2B5EF4-FFF2-40B4-BE49-F238E27FC236}">
                <a16:creationId xmlns:a16="http://schemas.microsoft.com/office/drawing/2014/main" id="{29B2E9A3-5DEC-4AF4-6CF1-E570A5259537}"/>
              </a:ext>
            </a:extLst>
          </p:cNvPr>
          <p:cNvSpPr txBox="1"/>
          <p:nvPr/>
        </p:nvSpPr>
        <p:spPr>
          <a:xfrm>
            <a:off x="1077188" y="1015018"/>
            <a:ext cx="817438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方案问题点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：对于支持多个访问者的锁类型而言，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lock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没有记录准确的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owner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7F782AC-6F1F-8F48-F6CE-767F608CDD3A}"/>
              </a:ext>
            </a:extLst>
          </p:cNvPr>
          <p:cNvSpPr/>
          <p:nvPr/>
        </p:nvSpPr>
        <p:spPr>
          <a:xfrm>
            <a:off x="315187" y="37603"/>
            <a:ext cx="6799987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调度优化策略</a:t>
            </a:r>
            <a:r>
              <a:rPr kumimoji="1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：精准传递</a:t>
            </a:r>
            <a:r>
              <a:rPr kumimoji="1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ux-property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D5F2DBF3-2C64-5A68-ED15-F03D9A120969}"/>
              </a:ext>
            </a:extLst>
          </p:cNvPr>
          <p:cNvSpPr/>
          <p:nvPr/>
        </p:nvSpPr>
        <p:spPr>
          <a:xfrm>
            <a:off x="3669027" y="2611105"/>
            <a:ext cx="1151344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ED8A07B-24E8-CF17-08C8-410CEF55315F}"/>
              </a:ext>
            </a:extLst>
          </p:cNvPr>
          <p:cNvSpPr/>
          <p:nvPr/>
        </p:nvSpPr>
        <p:spPr>
          <a:xfrm>
            <a:off x="6063268" y="2608037"/>
            <a:ext cx="4192357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F8168BDA-7FA1-186D-23BD-430F33E974CB}"/>
              </a:ext>
            </a:extLst>
          </p:cNvPr>
          <p:cNvSpPr/>
          <p:nvPr/>
        </p:nvSpPr>
        <p:spPr>
          <a:xfrm>
            <a:off x="4820372" y="2611106"/>
            <a:ext cx="1242896" cy="30099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runnable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6A8B0F5B-09C1-BDCB-8067-EA0F83B0DAF3}"/>
              </a:ext>
            </a:extLst>
          </p:cNvPr>
          <p:cNvSpPr/>
          <p:nvPr/>
        </p:nvSpPr>
        <p:spPr>
          <a:xfrm>
            <a:off x="3669025" y="1693775"/>
            <a:ext cx="1756305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C79E92BF-97F5-9C8D-1B1D-1961D35EE4E4}"/>
              </a:ext>
            </a:extLst>
          </p:cNvPr>
          <p:cNvSpPr/>
          <p:nvPr/>
        </p:nvSpPr>
        <p:spPr>
          <a:xfrm>
            <a:off x="5425329" y="1693775"/>
            <a:ext cx="3395943" cy="30405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uninterruptible sleep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645E877-C94D-17AD-F12D-0F7432B4DE5B}"/>
              </a:ext>
            </a:extLst>
          </p:cNvPr>
          <p:cNvSpPr/>
          <p:nvPr/>
        </p:nvSpPr>
        <p:spPr>
          <a:xfrm>
            <a:off x="9338316" y="1693775"/>
            <a:ext cx="917307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5D07A594-9185-183A-7FDC-BA8C57A1E32E}"/>
              </a:ext>
            </a:extLst>
          </p:cNvPr>
          <p:cNvSpPr/>
          <p:nvPr/>
        </p:nvSpPr>
        <p:spPr>
          <a:xfrm>
            <a:off x="8821273" y="1696844"/>
            <a:ext cx="517042" cy="30099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rn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17D7A1C-E67A-19D5-9304-21A1B636F9D4}"/>
              </a:ext>
            </a:extLst>
          </p:cNvPr>
          <p:cNvSpPr txBox="1"/>
          <p:nvPr/>
        </p:nvSpPr>
        <p:spPr>
          <a:xfrm>
            <a:off x="2296276" y="1679067"/>
            <a:ext cx="88956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T0 (ux)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14077610-0CC2-78E4-6A48-38C770EAE01B}"/>
              </a:ext>
            </a:extLst>
          </p:cNvPr>
          <p:cNvSpPr/>
          <p:nvPr/>
        </p:nvSpPr>
        <p:spPr>
          <a:xfrm>
            <a:off x="3669027" y="3261269"/>
            <a:ext cx="974693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C95D5959-4BBF-13D0-01BA-00BC61E25297}"/>
              </a:ext>
            </a:extLst>
          </p:cNvPr>
          <p:cNvSpPr/>
          <p:nvPr/>
        </p:nvSpPr>
        <p:spPr>
          <a:xfrm>
            <a:off x="4643719" y="3264334"/>
            <a:ext cx="2205319" cy="30099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runnable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C49DA714-3472-B789-FD0B-C10860B332D8}"/>
              </a:ext>
            </a:extLst>
          </p:cNvPr>
          <p:cNvSpPr/>
          <p:nvPr/>
        </p:nvSpPr>
        <p:spPr>
          <a:xfrm>
            <a:off x="6849038" y="3257547"/>
            <a:ext cx="3406585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87841757-822D-CC3E-7EA0-5306C71D04C7}"/>
              </a:ext>
            </a:extLst>
          </p:cNvPr>
          <p:cNvCxnSpPr>
            <a:cxnSpLocks/>
          </p:cNvCxnSpPr>
          <p:nvPr/>
        </p:nvCxnSpPr>
        <p:spPr>
          <a:xfrm>
            <a:off x="5425329" y="2004349"/>
            <a:ext cx="0" cy="4539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056FD13B-3B70-3F4D-7923-DFD21917D05B}"/>
              </a:ext>
            </a:extLst>
          </p:cNvPr>
          <p:cNvSpPr txBox="1"/>
          <p:nvPr/>
        </p:nvSpPr>
        <p:spPr>
          <a:xfrm>
            <a:off x="5450512" y="2018599"/>
            <a:ext cx="1242896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who is owner?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FDD9C99-08AE-BECE-7A40-CA07BBA15084}"/>
              </a:ext>
            </a:extLst>
          </p:cNvPr>
          <p:cNvSpPr txBox="1"/>
          <p:nvPr/>
        </p:nvSpPr>
        <p:spPr>
          <a:xfrm>
            <a:off x="2314336" y="2618527"/>
            <a:ext cx="115134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T1 (non-ux)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4BDE016-DD1A-A6CF-7F22-5FD3FE075DD8}"/>
              </a:ext>
            </a:extLst>
          </p:cNvPr>
          <p:cNvSpPr txBox="1"/>
          <p:nvPr/>
        </p:nvSpPr>
        <p:spPr>
          <a:xfrm>
            <a:off x="2314337" y="3264334"/>
            <a:ext cx="113788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T2 (non-ux)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3DB0EEF-8601-008A-E352-576CD967B184}"/>
              </a:ext>
            </a:extLst>
          </p:cNvPr>
          <p:cNvSpPr txBox="1"/>
          <p:nvPr/>
        </p:nvSpPr>
        <p:spPr>
          <a:xfrm>
            <a:off x="1867045" y="5080313"/>
            <a:ext cx="886464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将多个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readers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都记录起来，将这一批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readers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都提升为继承类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 task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，直到释放锁，是否合适？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713C43A-7FDE-BF30-994E-1BDCC2CA619E}"/>
              </a:ext>
            </a:extLst>
          </p:cNvPr>
          <p:cNvSpPr/>
          <p:nvPr/>
        </p:nvSpPr>
        <p:spPr>
          <a:xfrm>
            <a:off x="3669029" y="3898422"/>
            <a:ext cx="974693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3055D1A7-0B75-6A61-8E35-9EB0D64696C6}"/>
              </a:ext>
            </a:extLst>
          </p:cNvPr>
          <p:cNvSpPr/>
          <p:nvPr/>
        </p:nvSpPr>
        <p:spPr>
          <a:xfrm>
            <a:off x="4643721" y="3901487"/>
            <a:ext cx="3848658" cy="30099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runnable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FE6AFE3E-3759-FB5C-FA6F-B45BD589420A}"/>
              </a:ext>
            </a:extLst>
          </p:cNvPr>
          <p:cNvSpPr/>
          <p:nvPr/>
        </p:nvSpPr>
        <p:spPr>
          <a:xfrm>
            <a:off x="8492379" y="3894700"/>
            <a:ext cx="1763245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F40C8C7-DD49-C6A0-F336-AB66EF0625CD}"/>
              </a:ext>
            </a:extLst>
          </p:cNvPr>
          <p:cNvSpPr txBox="1"/>
          <p:nvPr/>
        </p:nvSpPr>
        <p:spPr>
          <a:xfrm>
            <a:off x="2314339" y="3901487"/>
            <a:ext cx="113788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Tn (non-ux)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8ABF8469-9B05-62CE-8A11-15926D9B6ACA}"/>
              </a:ext>
            </a:extLst>
          </p:cNvPr>
          <p:cNvSpPr>
            <a:spLocks noChangeAspect="1"/>
          </p:cNvSpPr>
          <p:nvPr/>
        </p:nvSpPr>
        <p:spPr>
          <a:xfrm>
            <a:off x="4197599" y="2878743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C4CF59F-4BF3-FA99-615B-4FD92F829438}"/>
              </a:ext>
            </a:extLst>
          </p:cNvPr>
          <p:cNvSpPr>
            <a:spLocks noChangeAspect="1"/>
          </p:cNvSpPr>
          <p:nvPr/>
        </p:nvSpPr>
        <p:spPr>
          <a:xfrm>
            <a:off x="3924426" y="3533535"/>
            <a:ext cx="82744" cy="77152"/>
          </a:xfrm>
          <a:prstGeom prst="ellipse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0F018941-0113-851C-DA28-65746A9370BB}"/>
              </a:ext>
            </a:extLst>
          </p:cNvPr>
          <p:cNvSpPr>
            <a:spLocks noChangeAspect="1"/>
          </p:cNvSpPr>
          <p:nvPr/>
        </p:nvSpPr>
        <p:spPr>
          <a:xfrm>
            <a:off x="4156373" y="4160179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0638C751-781A-321F-D79D-B3988445B051}"/>
              </a:ext>
            </a:extLst>
          </p:cNvPr>
          <p:cNvSpPr>
            <a:spLocks noChangeAspect="1"/>
          </p:cNvSpPr>
          <p:nvPr/>
        </p:nvSpPr>
        <p:spPr>
          <a:xfrm>
            <a:off x="6610664" y="2868485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2F54688E-DF57-D5CE-DC77-E61711F0054E}"/>
              </a:ext>
            </a:extLst>
          </p:cNvPr>
          <p:cNvSpPr>
            <a:spLocks noChangeAspect="1"/>
          </p:cNvSpPr>
          <p:nvPr/>
        </p:nvSpPr>
        <p:spPr>
          <a:xfrm>
            <a:off x="7205976" y="3529813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5E056DDD-4664-F935-238E-DA120FF61466}"/>
              </a:ext>
            </a:extLst>
          </p:cNvPr>
          <p:cNvSpPr>
            <a:spLocks noChangeAspect="1"/>
          </p:cNvSpPr>
          <p:nvPr/>
        </p:nvSpPr>
        <p:spPr>
          <a:xfrm>
            <a:off x="8821817" y="4170688"/>
            <a:ext cx="82744" cy="77152"/>
          </a:xfrm>
          <a:prstGeom prst="ellipse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8" name="左大括号 47">
            <a:extLst>
              <a:ext uri="{FF2B5EF4-FFF2-40B4-BE49-F238E27FC236}">
                <a16:creationId xmlns:a16="http://schemas.microsoft.com/office/drawing/2014/main" id="{0FC894B3-091C-559F-ED94-8A1E4A97855E}"/>
              </a:ext>
            </a:extLst>
          </p:cNvPr>
          <p:cNvSpPr/>
          <p:nvPr/>
        </p:nvSpPr>
        <p:spPr>
          <a:xfrm>
            <a:off x="1984899" y="2689412"/>
            <a:ext cx="311378" cy="1393615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6795AB02-628F-716E-6714-E9793FDE4BC2}"/>
              </a:ext>
            </a:extLst>
          </p:cNvPr>
          <p:cNvSpPr txBox="1"/>
          <p:nvPr/>
        </p:nvSpPr>
        <p:spPr>
          <a:xfrm>
            <a:off x="1147634" y="3210685"/>
            <a:ext cx="83726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readers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CC1CC729-1CDE-B239-8531-FC29C2750F18}"/>
              </a:ext>
            </a:extLst>
          </p:cNvPr>
          <p:cNvCxnSpPr>
            <a:cxnSpLocks/>
          </p:cNvCxnSpPr>
          <p:nvPr/>
        </p:nvCxnSpPr>
        <p:spPr>
          <a:xfrm>
            <a:off x="3961967" y="4247840"/>
            <a:ext cx="0" cy="333685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45AB4A92-9C86-9E03-B532-83EA0C2C2B96}"/>
              </a:ext>
            </a:extLst>
          </p:cNvPr>
          <p:cNvCxnSpPr>
            <a:cxnSpLocks/>
          </p:cNvCxnSpPr>
          <p:nvPr/>
        </p:nvCxnSpPr>
        <p:spPr>
          <a:xfrm>
            <a:off x="8868080" y="4294075"/>
            <a:ext cx="0" cy="28745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1E5FCF33-C632-E834-18DD-EF5F3DC78722}"/>
              </a:ext>
            </a:extLst>
          </p:cNvPr>
          <p:cNvCxnSpPr>
            <a:cxnSpLocks/>
          </p:cNvCxnSpPr>
          <p:nvPr/>
        </p:nvCxnSpPr>
        <p:spPr>
          <a:xfrm flipV="1">
            <a:off x="3961967" y="4451718"/>
            <a:ext cx="730683" cy="53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46594742-7E99-9E59-0571-7A4BC26BA790}"/>
              </a:ext>
            </a:extLst>
          </p:cNvPr>
          <p:cNvCxnSpPr>
            <a:cxnSpLocks/>
          </p:cNvCxnSpPr>
          <p:nvPr/>
        </p:nvCxnSpPr>
        <p:spPr>
          <a:xfrm flipH="1">
            <a:off x="8066089" y="4469545"/>
            <a:ext cx="80199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65">
            <a:extLst>
              <a:ext uri="{FF2B5EF4-FFF2-40B4-BE49-F238E27FC236}">
                <a16:creationId xmlns:a16="http://schemas.microsoft.com/office/drawing/2014/main" id="{AEBC165E-0D22-ECFD-6CD7-48F652A9C1C3}"/>
              </a:ext>
            </a:extLst>
          </p:cNvPr>
          <p:cNvSpPr txBox="1"/>
          <p:nvPr/>
        </p:nvSpPr>
        <p:spPr>
          <a:xfrm>
            <a:off x="5839352" y="4312005"/>
            <a:ext cx="92003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读临界区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98101310-C337-F9DF-05E2-BAAE6F323FF4}"/>
              </a:ext>
            </a:extLst>
          </p:cNvPr>
          <p:cNvSpPr txBox="1"/>
          <p:nvPr/>
        </p:nvSpPr>
        <p:spPr>
          <a:xfrm>
            <a:off x="1242546" y="4695592"/>
            <a:ext cx="7423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1655208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框 34">
            <a:extLst>
              <a:ext uri="{FF2B5EF4-FFF2-40B4-BE49-F238E27FC236}">
                <a16:creationId xmlns:a16="http://schemas.microsoft.com/office/drawing/2014/main" id="{29B2E9A3-5DEC-4AF4-6CF1-E570A5259537}"/>
              </a:ext>
            </a:extLst>
          </p:cNvPr>
          <p:cNvSpPr txBox="1"/>
          <p:nvPr/>
        </p:nvSpPr>
        <p:spPr>
          <a:xfrm>
            <a:off x="538238" y="768739"/>
            <a:ext cx="960886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关注点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转换：低优先级任务持锁容易影响用户感知线程的阻塞时长，本质在于低优先级任务更容易被调度走！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7F782AC-6F1F-8F48-F6CE-767F608CDD3A}"/>
              </a:ext>
            </a:extLst>
          </p:cNvPr>
          <p:cNvSpPr/>
          <p:nvPr/>
        </p:nvSpPr>
        <p:spPr>
          <a:xfrm>
            <a:off x="315187" y="37603"/>
            <a:ext cx="6799987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调度优化策略</a:t>
            </a:r>
            <a:r>
              <a:rPr kumimoji="1" lang="en-US" altLang="zh-CN" sz="2800" b="1">
                <a:solidFill>
                  <a:prstClr val="black">
                    <a:lumMod val="85000"/>
                    <a:lumOff val="15000"/>
                  </a:prst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：临界区保护带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A6F6566-A372-F8EF-1B2D-8AFE6F8B62F9}"/>
              </a:ext>
            </a:extLst>
          </p:cNvPr>
          <p:cNvSpPr/>
          <p:nvPr/>
        </p:nvSpPr>
        <p:spPr>
          <a:xfrm>
            <a:off x="1200015" y="2420562"/>
            <a:ext cx="974693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3F5568B8-40F6-53E8-9D0A-BFD702A913BD}"/>
              </a:ext>
            </a:extLst>
          </p:cNvPr>
          <p:cNvSpPr/>
          <p:nvPr/>
        </p:nvSpPr>
        <p:spPr>
          <a:xfrm>
            <a:off x="5570651" y="2420562"/>
            <a:ext cx="1753976" cy="30099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runnable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E26F01E-D44D-7E6F-E595-B449031BCF53}"/>
              </a:ext>
            </a:extLst>
          </p:cNvPr>
          <p:cNvSpPr/>
          <p:nvPr/>
        </p:nvSpPr>
        <p:spPr>
          <a:xfrm>
            <a:off x="7324626" y="2420562"/>
            <a:ext cx="2637817" cy="30021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56704F3B-F922-6559-DFBC-48A34274CA06}"/>
              </a:ext>
            </a:extLst>
          </p:cNvPr>
          <p:cNvSpPr/>
          <p:nvPr/>
        </p:nvSpPr>
        <p:spPr>
          <a:xfrm>
            <a:off x="2174708" y="2420562"/>
            <a:ext cx="3395943" cy="30405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uninterruptible sleep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603793CE-E27B-6308-73EF-9378895F7690}"/>
              </a:ext>
            </a:extLst>
          </p:cNvPr>
          <p:cNvSpPr>
            <a:spLocks noChangeAspect="1"/>
          </p:cNvSpPr>
          <p:nvPr/>
        </p:nvSpPr>
        <p:spPr>
          <a:xfrm>
            <a:off x="1952090" y="2700874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34" name="连接符: 肘形 33">
            <a:extLst>
              <a:ext uri="{FF2B5EF4-FFF2-40B4-BE49-F238E27FC236}">
                <a16:creationId xmlns:a16="http://schemas.microsoft.com/office/drawing/2014/main" id="{59DA5270-B86B-D91D-49BA-B63BB9BB99F0}"/>
              </a:ext>
            </a:extLst>
          </p:cNvPr>
          <p:cNvCxnSpPr>
            <a:stCxn id="29" idx="4"/>
          </p:cNvCxnSpPr>
          <p:nvPr/>
        </p:nvCxnSpPr>
        <p:spPr>
          <a:xfrm rot="16200000" flipH="1">
            <a:off x="2074594" y="2696894"/>
            <a:ext cx="250924" cy="413188"/>
          </a:xfrm>
          <a:prstGeom prst="bentConnector2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椭圆 39">
            <a:extLst>
              <a:ext uri="{FF2B5EF4-FFF2-40B4-BE49-F238E27FC236}">
                <a16:creationId xmlns:a16="http://schemas.microsoft.com/office/drawing/2014/main" id="{8F0EFD48-CB48-BA8A-B43F-3C04308ADBB9}"/>
              </a:ext>
            </a:extLst>
          </p:cNvPr>
          <p:cNvSpPr>
            <a:spLocks noChangeAspect="1"/>
          </p:cNvSpPr>
          <p:nvPr/>
        </p:nvSpPr>
        <p:spPr>
          <a:xfrm>
            <a:off x="7613699" y="2709131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41" name="连接符: 肘形 40">
            <a:extLst>
              <a:ext uri="{FF2B5EF4-FFF2-40B4-BE49-F238E27FC236}">
                <a16:creationId xmlns:a16="http://schemas.microsoft.com/office/drawing/2014/main" id="{61062BC6-373F-6453-F506-4F2503225B23}"/>
              </a:ext>
            </a:extLst>
          </p:cNvPr>
          <p:cNvCxnSpPr>
            <a:stCxn id="40" idx="4"/>
          </p:cNvCxnSpPr>
          <p:nvPr/>
        </p:nvCxnSpPr>
        <p:spPr>
          <a:xfrm rot="16200000" flipH="1">
            <a:off x="7736203" y="2705151"/>
            <a:ext cx="250924" cy="413188"/>
          </a:xfrm>
          <a:prstGeom prst="bentConnector2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椭圆 41">
            <a:extLst>
              <a:ext uri="{FF2B5EF4-FFF2-40B4-BE49-F238E27FC236}">
                <a16:creationId xmlns:a16="http://schemas.microsoft.com/office/drawing/2014/main" id="{8EAA830D-168B-2AF1-F0D8-F95705DE3FA6}"/>
              </a:ext>
            </a:extLst>
          </p:cNvPr>
          <p:cNvSpPr>
            <a:spLocks noChangeAspect="1"/>
          </p:cNvSpPr>
          <p:nvPr/>
        </p:nvSpPr>
        <p:spPr>
          <a:xfrm>
            <a:off x="9498510" y="2385562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43" name="连接符: 肘形 42">
            <a:extLst>
              <a:ext uri="{FF2B5EF4-FFF2-40B4-BE49-F238E27FC236}">
                <a16:creationId xmlns:a16="http://schemas.microsoft.com/office/drawing/2014/main" id="{ED230819-609F-466E-A52E-3EFFFB2EA04A}"/>
              </a:ext>
            </a:extLst>
          </p:cNvPr>
          <p:cNvCxnSpPr>
            <a:cxnSpLocks/>
            <a:stCxn id="42" idx="0"/>
          </p:cNvCxnSpPr>
          <p:nvPr/>
        </p:nvCxnSpPr>
        <p:spPr>
          <a:xfrm rot="5400000" flipH="1" flipV="1">
            <a:off x="9601056" y="2024174"/>
            <a:ext cx="300214" cy="422562"/>
          </a:xfrm>
          <a:prstGeom prst="bentConnector2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椭圆 52">
            <a:extLst>
              <a:ext uri="{FF2B5EF4-FFF2-40B4-BE49-F238E27FC236}">
                <a16:creationId xmlns:a16="http://schemas.microsoft.com/office/drawing/2014/main" id="{246720D1-3C28-2063-160E-149488069C49}"/>
              </a:ext>
            </a:extLst>
          </p:cNvPr>
          <p:cNvSpPr>
            <a:spLocks noChangeAspect="1"/>
          </p:cNvSpPr>
          <p:nvPr/>
        </p:nvSpPr>
        <p:spPr>
          <a:xfrm>
            <a:off x="5529279" y="2385562"/>
            <a:ext cx="82744" cy="771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54" name="连接符: 肘形 53">
            <a:extLst>
              <a:ext uri="{FF2B5EF4-FFF2-40B4-BE49-F238E27FC236}">
                <a16:creationId xmlns:a16="http://schemas.microsoft.com/office/drawing/2014/main" id="{19AEA2C7-3C7B-4C91-1997-894FB4CA66BB}"/>
              </a:ext>
            </a:extLst>
          </p:cNvPr>
          <p:cNvCxnSpPr>
            <a:cxnSpLocks/>
            <a:stCxn id="53" idx="0"/>
          </p:cNvCxnSpPr>
          <p:nvPr/>
        </p:nvCxnSpPr>
        <p:spPr>
          <a:xfrm rot="5400000" flipH="1" flipV="1">
            <a:off x="5631825" y="2024174"/>
            <a:ext cx="300214" cy="422562"/>
          </a:xfrm>
          <a:prstGeom prst="bentConnector2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ED0ECEB1-4A0B-7920-2C5F-2124F6F992EF}"/>
              </a:ext>
            </a:extLst>
          </p:cNvPr>
          <p:cNvSpPr txBox="1"/>
          <p:nvPr/>
        </p:nvSpPr>
        <p:spPr>
          <a:xfrm>
            <a:off x="2406651" y="2839355"/>
            <a:ext cx="16891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prepare for wait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C19F8ED2-7C3A-5CE0-FAEB-5D953BC19742}"/>
              </a:ext>
            </a:extLst>
          </p:cNvPr>
          <p:cNvSpPr txBox="1"/>
          <p:nvPr/>
        </p:nvSpPr>
        <p:spPr>
          <a:xfrm>
            <a:off x="5965971" y="1887685"/>
            <a:ext cx="92060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wakeup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4351E62D-9C61-2B7D-0BAF-D3E5DEB27631}"/>
              </a:ext>
            </a:extLst>
          </p:cNvPr>
          <p:cNvSpPr txBox="1"/>
          <p:nvPr/>
        </p:nvSpPr>
        <p:spPr>
          <a:xfrm>
            <a:off x="8068258" y="2867930"/>
            <a:ext cx="143025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acquired lock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4FC749BD-EC5C-A3D8-4DD2-3DE30508F0E4}"/>
              </a:ext>
            </a:extLst>
          </p:cNvPr>
          <p:cNvSpPr txBox="1"/>
          <p:nvPr/>
        </p:nvSpPr>
        <p:spPr>
          <a:xfrm>
            <a:off x="9962444" y="1916578"/>
            <a:ext cx="143025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release lock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8BE51187-FFD1-C0B1-AF11-6042501FBCA8}"/>
              </a:ext>
            </a:extLst>
          </p:cNvPr>
          <p:cNvSpPr txBox="1"/>
          <p:nvPr/>
        </p:nvSpPr>
        <p:spPr>
          <a:xfrm>
            <a:off x="1993462" y="3219779"/>
            <a:ext cx="7546420" cy="338554"/>
          </a:xfrm>
          <a:prstGeom prst="rect">
            <a:avLst/>
          </a:prstGeom>
          <a:solidFill>
            <a:srgbClr val="9999FF"/>
          </a:solidFill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保护带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FF890BDA-E37F-B393-5E51-6E9845CB03B3}"/>
              </a:ext>
            </a:extLst>
          </p:cNvPr>
          <p:cNvSpPr txBox="1"/>
          <p:nvPr/>
        </p:nvSpPr>
        <p:spPr>
          <a:xfrm>
            <a:off x="538238" y="1353355"/>
            <a:ext cx="952612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设计点</a:t>
            </a:r>
            <a:r>
              <a:rPr lang="en-US" altLang="zh-CN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</a:t>
            </a:r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进入保护带的任务，在保护时间结束前，不会被普通</a:t>
            </a:r>
            <a:r>
              <a:rPr lang="en-US" altLang="zh-CN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CFS</a:t>
            </a:r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任务抢占走（仍然允许</a:t>
            </a:r>
            <a:r>
              <a:rPr lang="en-US" altLang="zh-CN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RT/UX</a:t>
            </a:r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发起抢占）。</a:t>
            </a:r>
            <a:endParaRPr lang="zh-CN" altLang="en-US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D056534F-691F-2C55-7B4C-61F8AAFECD01}"/>
              </a:ext>
            </a:extLst>
          </p:cNvPr>
          <p:cNvSpPr txBox="1"/>
          <p:nvPr/>
        </p:nvSpPr>
        <p:spPr>
          <a:xfrm>
            <a:off x="468692" y="4102779"/>
            <a:ext cx="1062648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设计点</a:t>
            </a:r>
            <a:r>
              <a:rPr lang="en-US" altLang="zh-CN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lang="zh-CN" altLang="en-US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</a:t>
            </a:r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进入保护带的任务，如果被</a:t>
            </a:r>
            <a:r>
              <a:rPr lang="en-US" altLang="zh-CN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RT/UX</a:t>
            </a:r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任务抢占走，则加入独立链表中记录，在下一次切换中优先调度回来。</a:t>
            </a:r>
            <a:endParaRPr lang="zh-CN" altLang="en-US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BC3CC70B-2EB0-BD00-0B5C-45342E1CAECA}"/>
              </a:ext>
            </a:extLst>
          </p:cNvPr>
          <p:cNvSpPr txBox="1"/>
          <p:nvPr/>
        </p:nvSpPr>
        <p:spPr>
          <a:xfrm>
            <a:off x="1675189" y="3589990"/>
            <a:ext cx="71929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进入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11113726-E966-E733-4FEC-9AFB4018955F}"/>
              </a:ext>
            </a:extLst>
          </p:cNvPr>
          <p:cNvSpPr txBox="1"/>
          <p:nvPr/>
        </p:nvSpPr>
        <p:spPr>
          <a:xfrm>
            <a:off x="9391518" y="3571628"/>
            <a:ext cx="67284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退出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5EC68C4-9977-B17C-FFDB-C45D1E7AA093}"/>
              </a:ext>
            </a:extLst>
          </p:cNvPr>
          <p:cNvSpPr txBox="1"/>
          <p:nvPr/>
        </p:nvSpPr>
        <p:spPr>
          <a:xfrm>
            <a:off x="4890935" y="3588561"/>
            <a:ext cx="263679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...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检测超期，提前退出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6ACDEAB9-9B96-17DE-73BA-977617D914FA}"/>
              </a:ext>
            </a:extLst>
          </p:cNvPr>
          <p:cNvSpPr/>
          <p:nvPr/>
        </p:nvSpPr>
        <p:spPr>
          <a:xfrm>
            <a:off x="1041973" y="4596253"/>
            <a:ext cx="1973492" cy="304055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higher sched class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230F55F3-B9EE-8D20-FABD-98E4E8596B11}"/>
              </a:ext>
            </a:extLst>
          </p:cNvPr>
          <p:cNvSpPr/>
          <p:nvPr/>
        </p:nvSpPr>
        <p:spPr>
          <a:xfrm>
            <a:off x="3773682" y="4599581"/>
            <a:ext cx="3902383" cy="30405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fair sched class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3" name="矩形: 圆角 72">
            <a:extLst>
              <a:ext uri="{FF2B5EF4-FFF2-40B4-BE49-F238E27FC236}">
                <a16:creationId xmlns:a16="http://schemas.microsoft.com/office/drawing/2014/main" id="{0BC69FF0-B455-7BCF-3E99-A126D4870516}"/>
              </a:ext>
            </a:extLst>
          </p:cNvPr>
          <p:cNvSpPr/>
          <p:nvPr/>
        </p:nvSpPr>
        <p:spPr>
          <a:xfrm>
            <a:off x="8486791" y="4599581"/>
            <a:ext cx="1973492" cy="304055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idle sched class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4" name="矩形: 圆角 73">
            <a:extLst>
              <a:ext uri="{FF2B5EF4-FFF2-40B4-BE49-F238E27FC236}">
                <a16:creationId xmlns:a16="http://schemas.microsoft.com/office/drawing/2014/main" id="{6FBE1800-9CC8-C5CD-6D01-8F23D87D4F25}"/>
              </a:ext>
            </a:extLst>
          </p:cNvPr>
          <p:cNvSpPr/>
          <p:nvPr/>
        </p:nvSpPr>
        <p:spPr>
          <a:xfrm>
            <a:off x="3773682" y="5013270"/>
            <a:ext cx="1086651" cy="671482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 task &amp; held-lock ux task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FDDB27A2-1120-0B38-CB4E-D18DA6D6AB5F}"/>
              </a:ext>
            </a:extLst>
          </p:cNvPr>
          <p:cNvSpPr/>
          <p:nvPr/>
        </p:nvSpPr>
        <p:spPr>
          <a:xfrm>
            <a:off x="5161227" y="5013270"/>
            <a:ext cx="1086652" cy="671482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white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lock-held task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6" name="矩形: 圆角 75">
            <a:extLst>
              <a:ext uri="{FF2B5EF4-FFF2-40B4-BE49-F238E27FC236}">
                <a16:creationId xmlns:a16="http://schemas.microsoft.com/office/drawing/2014/main" id="{98A33D8A-9535-8E5C-8881-7AF7767524C0}"/>
              </a:ext>
            </a:extLst>
          </p:cNvPr>
          <p:cNvSpPr/>
          <p:nvPr/>
        </p:nvSpPr>
        <p:spPr>
          <a:xfrm>
            <a:off x="6589413" y="5010485"/>
            <a:ext cx="1086652" cy="671482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other task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9E2F3A44-694C-FBAE-31EB-65F0458DA910}"/>
              </a:ext>
            </a:extLst>
          </p:cNvPr>
          <p:cNvCxnSpPr>
            <a:cxnSpLocks/>
            <a:stCxn id="71" idx="3"/>
            <a:endCxn id="72" idx="1"/>
          </p:cNvCxnSpPr>
          <p:nvPr/>
        </p:nvCxnSpPr>
        <p:spPr>
          <a:xfrm>
            <a:off x="3015465" y="4748281"/>
            <a:ext cx="758217" cy="332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241EA0E1-5146-8624-ED70-7ED03EF9D8D1}"/>
              </a:ext>
            </a:extLst>
          </p:cNvPr>
          <p:cNvCxnSpPr>
            <a:cxnSpLocks/>
            <a:stCxn id="72" idx="3"/>
            <a:endCxn id="73" idx="1"/>
          </p:cNvCxnSpPr>
          <p:nvPr/>
        </p:nvCxnSpPr>
        <p:spPr>
          <a:xfrm>
            <a:off x="7676065" y="4751609"/>
            <a:ext cx="81072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CCE0A507-5B9E-9EE0-2AC8-9DC3E4233670}"/>
              </a:ext>
            </a:extLst>
          </p:cNvPr>
          <p:cNvCxnSpPr>
            <a:cxnSpLocks/>
            <a:stCxn id="74" idx="3"/>
            <a:endCxn id="75" idx="1"/>
          </p:cNvCxnSpPr>
          <p:nvPr/>
        </p:nvCxnSpPr>
        <p:spPr>
          <a:xfrm>
            <a:off x="4860333" y="5349011"/>
            <a:ext cx="30089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E85B7D3F-37E9-5534-BA9E-8A6B701836D6}"/>
              </a:ext>
            </a:extLst>
          </p:cNvPr>
          <p:cNvCxnSpPr>
            <a:cxnSpLocks/>
            <a:stCxn id="75" idx="3"/>
            <a:endCxn id="76" idx="1"/>
          </p:cNvCxnSpPr>
          <p:nvPr/>
        </p:nvCxnSpPr>
        <p:spPr>
          <a:xfrm flipV="1">
            <a:off x="6247879" y="5346226"/>
            <a:ext cx="341534" cy="278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273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 animBg="1"/>
      <p:bldP spid="7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框 34">
            <a:extLst>
              <a:ext uri="{FF2B5EF4-FFF2-40B4-BE49-F238E27FC236}">
                <a16:creationId xmlns:a16="http://schemas.microsoft.com/office/drawing/2014/main" id="{29B2E9A3-5DEC-4AF4-6CF1-E570A5259537}"/>
              </a:ext>
            </a:extLst>
          </p:cNvPr>
          <p:cNvSpPr txBox="1"/>
          <p:nvPr/>
        </p:nvSpPr>
        <p:spPr>
          <a:xfrm>
            <a:off x="781912" y="1096786"/>
            <a:ext cx="10219463" cy="281416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srgbClr val="00CC99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对于能找到明确单一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owner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的阻塞场景，准确传递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属性，覆盖用户关注线程的阻塞至唤醒整个阶段。</a:t>
            </a:r>
            <a:endParaRPr lang="en-US" altLang="zh-CN" sz="16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缺点：无法应对复杂场景的持锁，对移动端而言，用户感知任务配置难以全面。</a:t>
            </a:r>
            <a:endParaRPr lang="en-US" altLang="zh-CN" sz="16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b="1">
                <a:solidFill>
                  <a:srgbClr val="00CC99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对于未能明确或存在多个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owner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的场景，采用临界区保护带进行保护，避免临界区线程被普通调度类任务抢占走。</a:t>
            </a:r>
            <a:endParaRPr lang="en-US" altLang="zh-CN" sz="16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缺点：对长临界区的情况无能为力，容易出现提前退出保护带的情况。</a:t>
            </a:r>
            <a:endParaRPr lang="en-US" altLang="zh-CN" sz="16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7F782AC-6F1F-8F48-F6CE-767F608CDD3A}"/>
              </a:ext>
            </a:extLst>
          </p:cNvPr>
          <p:cNvSpPr/>
          <p:nvPr/>
        </p:nvSpPr>
        <p:spPr>
          <a:xfrm>
            <a:off x="315187" y="37603"/>
            <a:ext cx="6799987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调度优化策略小结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FD49A3D9-AD57-3B27-C954-E7A22FCCC105}"/>
              </a:ext>
            </a:extLst>
          </p:cNvPr>
          <p:cNvSpPr/>
          <p:nvPr/>
        </p:nvSpPr>
        <p:spPr>
          <a:xfrm>
            <a:off x="6351271" y="4101454"/>
            <a:ext cx="4856888" cy="1476375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收益：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、内部测试模型（应用连续启动），用户感知任务访问睡眠锁发生竞争降低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30%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（竞争次数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访问次数）；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、大数据统计前台应用连续丢帧改善</a:t>
            </a: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10%+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。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68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平行四边形 19"/>
          <p:cNvSpPr/>
          <p:nvPr/>
        </p:nvSpPr>
        <p:spPr>
          <a:xfrm rot="10800000">
            <a:off x="2555240" y="2547547"/>
            <a:ext cx="7837714" cy="2627087"/>
          </a:xfrm>
          <a:prstGeom prst="parallelogram">
            <a:avLst>
              <a:gd name="adj" fmla="val 19475"/>
            </a:avLst>
          </a:prstGeom>
          <a:noFill/>
          <a:ln>
            <a:gradFill>
              <a:gsLst>
                <a:gs pos="0">
                  <a:srgbClr val="C705FB"/>
                </a:gs>
                <a:gs pos="100000">
                  <a:srgbClr val="1B1297"/>
                </a:gs>
              </a:gsLst>
              <a:lin ang="5400000" scaled="1"/>
            </a:gra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rgbClr val="3D485D"/>
              </a:solidFill>
              <a:latin typeface="Arial" panose="020B0604020202020204"/>
              <a:ea typeface="等线" panose="02010600030101010101" pitchFamily="2" charset="-122"/>
            </a:endParaRPr>
          </a:p>
        </p:txBody>
      </p:sp>
      <p:sp>
        <p:nvSpPr>
          <p:cNvPr id="19" name="平行四边形 18"/>
          <p:cNvSpPr/>
          <p:nvPr/>
        </p:nvSpPr>
        <p:spPr>
          <a:xfrm rot="10800000">
            <a:off x="2419259" y="2420256"/>
            <a:ext cx="7837714" cy="2627087"/>
          </a:xfrm>
          <a:prstGeom prst="parallelogram">
            <a:avLst>
              <a:gd name="adj" fmla="val 19475"/>
            </a:avLst>
          </a:prstGeom>
          <a:noFill/>
          <a:ln>
            <a:gradFill>
              <a:gsLst>
                <a:gs pos="0">
                  <a:srgbClr val="C705FB"/>
                </a:gs>
                <a:gs pos="100000">
                  <a:srgbClr val="1B1297"/>
                </a:gs>
              </a:gsLst>
              <a:lin ang="5400000" scaled="1"/>
            </a:gra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rgbClr val="3D485D"/>
              </a:solidFill>
              <a:latin typeface="Arial" panose="020B0604020202020204"/>
              <a:ea typeface="等线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671752" y="3596329"/>
            <a:ext cx="7109640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z="5400" spc="6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等锁期排队优化策略</a:t>
            </a:r>
            <a:endParaRPr lang="zh-CN" altLang="en-US" sz="5400" spc="600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662268" y="3514836"/>
            <a:ext cx="2975429" cy="1132114"/>
            <a:chOff x="5065485" y="3035864"/>
            <a:chExt cx="5392057" cy="1132114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5065485" y="3035864"/>
              <a:ext cx="53848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1B1297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072742" y="4167978"/>
              <a:ext cx="53848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1B1297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文本框 16"/>
          <p:cNvSpPr txBox="1"/>
          <p:nvPr/>
        </p:nvSpPr>
        <p:spPr>
          <a:xfrm>
            <a:off x="4662104" y="2868528"/>
            <a:ext cx="2764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i="1">
                <a:solidFill>
                  <a:srgbClr val="C705FB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Part Three</a:t>
            </a:r>
            <a:endParaRPr lang="en-US" altLang="zh-CN" sz="3600" i="1" dirty="0">
              <a:solidFill>
                <a:srgbClr val="C705FB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815465" y="43815"/>
            <a:ext cx="1342390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1300">
                <a:gradFill>
                  <a:gsLst>
                    <a:gs pos="0">
                      <a:srgbClr val="C705FB"/>
                    </a:gs>
                    <a:gs pos="100000">
                      <a:srgbClr val="1B1297"/>
                    </a:gs>
                  </a:gsLst>
                  <a:lin ang="5400000" scaled="1"/>
                </a:gra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3</a:t>
            </a:r>
            <a:endParaRPr lang="en-US" altLang="zh-CN" sz="41300" dirty="0">
              <a:gradFill>
                <a:gsLst>
                  <a:gs pos="0">
                    <a:srgbClr val="C705FB"/>
                  </a:gs>
                  <a:gs pos="100000">
                    <a:srgbClr val="1B1297"/>
                  </a:gs>
                </a:gsLst>
                <a:lin ang="5400000" scaled="1"/>
              </a:gra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9241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5186" y="37603"/>
            <a:ext cx="6288737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2800" b="1">
                <a:solidFill>
                  <a:prstClr val="white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原生内核的睡眠锁排队机制</a:t>
            </a:r>
            <a:endParaRPr kumimoji="1" lang="zh-CN" altLang="en-US" sz="28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FDF3003F-05FC-5BF4-BF49-B0E5D1049626}"/>
              </a:ext>
            </a:extLst>
          </p:cNvPr>
          <p:cNvSpPr>
            <a:spLocks noChangeAspect="1"/>
          </p:cNvSpPr>
          <p:nvPr/>
        </p:nvSpPr>
        <p:spPr>
          <a:xfrm>
            <a:off x="4148088" y="3887964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H</a:t>
            </a:r>
            <a:endParaRPr lang="zh-CN" altLang="en-US" sz="1200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70C2867-188E-9EC1-319F-FCF51BF0E692}"/>
              </a:ext>
            </a:extLst>
          </p:cNvPr>
          <p:cNvSpPr>
            <a:spLocks noChangeAspect="1"/>
          </p:cNvSpPr>
          <p:nvPr/>
        </p:nvSpPr>
        <p:spPr>
          <a:xfrm>
            <a:off x="4835069" y="3887964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5682902F-5DCE-A0E4-DE1E-6D75CF64A06A}"/>
              </a:ext>
            </a:extLst>
          </p:cNvPr>
          <p:cNvSpPr>
            <a:spLocks noChangeAspect="1"/>
          </p:cNvSpPr>
          <p:nvPr/>
        </p:nvSpPr>
        <p:spPr>
          <a:xfrm>
            <a:off x="5522050" y="3887964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CB0BD7B4-7930-8943-FA2E-B774CF926267}"/>
              </a:ext>
            </a:extLst>
          </p:cNvPr>
          <p:cNvSpPr>
            <a:spLocks noChangeAspect="1"/>
          </p:cNvSpPr>
          <p:nvPr/>
        </p:nvSpPr>
        <p:spPr>
          <a:xfrm>
            <a:off x="6209031" y="3887964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3206E3A4-AF2A-D576-8BA8-91D82EA270EB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4585044" y="4107039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11A790E6-4CFB-42BC-EB06-84C508B93CA0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5272025" y="4107039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9031F75-8A6B-FE90-A513-10A2EAFB9D57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>
            <a:off x="5959006" y="4107039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>
            <a:extLst>
              <a:ext uri="{FF2B5EF4-FFF2-40B4-BE49-F238E27FC236}">
                <a16:creationId xmlns:a16="http://schemas.microsoft.com/office/drawing/2014/main" id="{E27A65D3-B181-27B9-0F62-13C8DB6554FC}"/>
              </a:ext>
            </a:extLst>
          </p:cNvPr>
          <p:cNvSpPr>
            <a:spLocks noChangeAspect="1"/>
          </p:cNvSpPr>
          <p:nvPr/>
        </p:nvSpPr>
        <p:spPr>
          <a:xfrm>
            <a:off x="6896012" y="3887964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C3AD1C72-454A-0820-648C-A94E717C312B}"/>
              </a:ext>
            </a:extLst>
          </p:cNvPr>
          <p:cNvSpPr>
            <a:spLocks noChangeAspect="1"/>
          </p:cNvSpPr>
          <p:nvPr/>
        </p:nvSpPr>
        <p:spPr>
          <a:xfrm>
            <a:off x="7582993" y="3887964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2F15E3EC-4F3B-7D09-921E-287A7DFDA725}"/>
              </a:ext>
            </a:extLst>
          </p:cNvPr>
          <p:cNvSpPr>
            <a:spLocks noChangeAspect="1"/>
          </p:cNvSpPr>
          <p:nvPr/>
        </p:nvSpPr>
        <p:spPr>
          <a:xfrm>
            <a:off x="8269974" y="3887964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181DB0F1-1F94-337B-D6CC-5BCD0D39A8C3}"/>
              </a:ext>
            </a:extLst>
          </p:cNvPr>
          <p:cNvSpPr>
            <a:spLocks noChangeAspect="1"/>
          </p:cNvSpPr>
          <p:nvPr/>
        </p:nvSpPr>
        <p:spPr>
          <a:xfrm>
            <a:off x="8956955" y="3887964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</a:t>
            </a:r>
            <a:endParaRPr lang="zh-CN" altLang="en-US" sz="1200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496C5DD5-F2CE-CFA5-2161-44386430E9F3}"/>
              </a:ext>
            </a:extLst>
          </p:cNvPr>
          <p:cNvCxnSpPr>
            <a:cxnSpLocks/>
            <a:stCxn id="12" idx="6"/>
            <a:endCxn id="13" idx="2"/>
          </p:cNvCxnSpPr>
          <p:nvPr/>
        </p:nvCxnSpPr>
        <p:spPr>
          <a:xfrm>
            <a:off x="7332968" y="4107039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AFAC31E-B5BF-B993-F862-91837BA9AE81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>
            <a:off x="8019949" y="4107039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F00BC14-8E61-D419-208F-7F38F211EC05}"/>
              </a:ext>
            </a:extLst>
          </p:cNvPr>
          <p:cNvCxnSpPr>
            <a:cxnSpLocks/>
            <a:stCxn id="14" idx="6"/>
            <a:endCxn id="15" idx="2"/>
          </p:cNvCxnSpPr>
          <p:nvPr/>
        </p:nvCxnSpPr>
        <p:spPr>
          <a:xfrm>
            <a:off x="8706930" y="4107039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EE487BC3-86EF-DCCE-3C17-7C8B4D421CF4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6645987" y="4107039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D3E4A55D-DF98-73A5-09A5-8970BD927ADF}"/>
              </a:ext>
            </a:extLst>
          </p:cNvPr>
          <p:cNvSpPr txBox="1"/>
          <p:nvPr/>
        </p:nvSpPr>
        <p:spPr>
          <a:xfrm>
            <a:off x="6024412" y="3484112"/>
            <a:ext cx="97109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等待链表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0A267CA9-845C-9CFA-F452-3EBB63C10410}"/>
              </a:ext>
            </a:extLst>
          </p:cNvPr>
          <p:cNvSpPr/>
          <p:nvPr/>
        </p:nvSpPr>
        <p:spPr>
          <a:xfrm>
            <a:off x="683414" y="2426699"/>
            <a:ext cx="1153777" cy="429799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请求访问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02DA9FAA-7144-4C33-5DCA-C02F8CAFD3D1}"/>
              </a:ext>
            </a:extLst>
          </p:cNvPr>
          <p:cNvSpPr/>
          <p:nvPr/>
        </p:nvSpPr>
        <p:spPr>
          <a:xfrm>
            <a:off x="415608" y="1133014"/>
            <a:ext cx="1057275" cy="497889"/>
          </a:xfrm>
          <a:prstGeom prst="roundRect">
            <a:avLst/>
          </a:prstGeom>
          <a:noFill/>
          <a:ln w="19050">
            <a:solidFill>
              <a:schemeClr val="tx1">
                <a:lumMod val="95000"/>
                <a:lumOff val="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睡眠锁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35A1CE25-4B07-E909-8862-D13379AB79A7}"/>
              </a:ext>
            </a:extLst>
          </p:cNvPr>
          <p:cNvSpPr txBox="1"/>
          <p:nvPr/>
        </p:nvSpPr>
        <p:spPr>
          <a:xfrm>
            <a:off x="2487930" y="2477863"/>
            <a:ext cx="206002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midpath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：乐观自旋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4166044E-A263-ED61-69AF-C7B445E5D8D7}"/>
              </a:ext>
            </a:extLst>
          </p:cNvPr>
          <p:cNvSpPr/>
          <p:nvPr/>
        </p:nvSpPr>
        <p:spPr>
          <a:xfrm>
            <a:off x="5224150" y="2420848"/>
            <a:ext cx="2604765" cy="429799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临界区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8CC1141-6094-D196-A705-96FB976FA512}"/>
              </a:ext>
            </a:extLst>
          </p:cNvPr>
          <p:cNvSpPr txBox="1"/>
          <p:nvPr/>
        </p:nvSpPr>
        <p:spPr>
          <a:xfrm>
            <a:off x="2487929" y="2020850"/>
            <a:ext cx="204388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fastpath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：直接持锁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267E4B9-08C6-142C-AA3C-790DC81772B1}"/>
              </a:ext>
            </a:extLst>
          </p:cNvPr>
          <p:cNvSpPr txBox="1"/>
          <p:nvPr/>
        </p:nvSpPr>
        <p:spPr>
          <a:xfrm>
            <a:off x="2471796" y="2932341"/>
            <a:ext cx="206002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slowpath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：阻塞挂起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85D351F-05A4-AD29-343A-120F2BBA1782}"/>
              </a:ext>
            </a:extLst>
          </p:cNvPr>
          <p:cNvSpPr txBox="1"/>
          <p:nvPr/>
        </p:nvSpPr>
        <p:spPr>
          <a:xfrm>
            <a:off x="8489500" y="2235162"/>
            <a:ext cx="206002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fastpath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：直接放锁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5567BC5-A6FF-7CAF-DC2F-5247BF1F08B2}"/>
              </a:ext>
            </a:extLst>
          </p:cNvPr>
          <p:cNvSpPr txBox="1"/>
          <p:nvPr/>
        </p:nvSpPr>
        <p:spPr>
          <a:xfrm>
            <a:off x="8489500" y="2666595"/>
            <a:ext cx="235277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slowpath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：唤醒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waiters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74223C5F-6C60-5486-E6CD-8369FB4473A5}"/>
              </a:ext>
            </a:extLst>
          </p:cNvPr>
          <p:cNvSpPr/>
          <p:nvPr/>
        </p:nvSpPr>
        <p:spPr>
          <a:xfrm>
            <a:off x="2471796" y="1903307"/>
            <a:ext cx="2118807" cy="1476585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6E7DE958-FAF4-9520-F7B5-E04FEEE49DF9}"/>
              </a:ext>
            </a:extLst>
          </p:cNvPr>
          <p:cNvSpPr/>
          <p:nvPr/>
        </p:nvSpPr>
        <p:spPr>
          <a:xfrm>
            <a:off x="8434124" y="2142493"/>
            <a:ext cx="2336004" cy="986510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6763C8F8-A5AB-82C7-3158-D059DB5ACD38}"/>
              </a:ext>
            </a:extLst>
          </p:cNvPr>
          <p:cNvCxnSpPr>
            <a:cxnSpLocks/>
            <a:stCxn id="23" idx="3"/>
            <a:endCxn id="36" idx="1"/>
          </p:cNvCxnSpPr>
          <p:nvPr/>
        </p:nvCxnSpPr>
        <p:spPr>
          <a:xfrm>
            <a:off x="1837191" y="2641599"/>
            <a:ext cx="634605" cy="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7ECF6D3B-D232-4668-1D84-E4B1745B8F36}"/>
              </a:ext>
            </a:extLst>
          </p:cNvPr>
          <p:cNvCxnSpPr>
            <a:cxnSpLocks/>
            <a:stCxn id="36" idx="3"/>
            <a:endCxn id="21" idx="1"/>
          </p:cNvCxnSpPr>
          <p:nvPr/>
        </p:nvCxnSpPr>
        <p:spPr>
          <a:xfrm flipV="1">
            <a:off x="4590603" y="2635748"/>
            <a:ext cx="633547" cy="585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D59AD0F4-C61F-02F7-A319-A4CA5AABBC70}"/>
              </a:ext>
            </a:extLst>
          </p:cNvPr>
          <p:cNvCxnSpPr>
            <a:cxnSpLocks/>
            <a:stCxn id="21" idx="3"/>
            <a:endCxn id="37" idx="1"/>
          </p:cNvCxnSpPr>
          <p:nvPr/>
        </p:nvCxnSpPr>
        <p:spPr>
          <a:xfrm>
            <a:off x="7828915" y="2635748"/>
            <a:ext cx="605209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84C04062-0CA0-3134-D386-EB8286459771}"/>
              </a:ext>
            </a:extLst>
          </p:cNvPr>
          <p:cNvSpPr txBox="1"/>
          <p:nvPr/>
        </p:nvSpPr>
        <p:spPr>
          <a:xfrm>
            <a:off x="2973168" y="1505524"/>
            <a:ext cx="105727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持锁路径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92C054E6-3D07-C22A-B7A2-A79D634E36CB}"/>
              </a:ext>
            </a:extLst>
          </p:cNvPr>
          <p:cNvSpPr txBox="1"/>
          <p:nvPr/>
        </p:nvSpPr>
        <p:spPr>
          <a:xfrm>
            <a:off x="9175433" y="1734030"/>
            <a:ext cx="105727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放锁路径</a:t>
            </a:r>
          </a:p>
        </p:txBody>
      </p:sp>
      <p:cxnSp>
        <p:nvCxnSpPr>
          <p:cNvPr id="53" name="连接符: 曲线 52">
            <a:extLst>
              <a:ext uri="{FF2B5EF4-FFF2-40B4-BE49-F238E27FC236}">
                <a16:creationId xmlns:a16="http://schemas.microsoft.com/office/drawing/2014/main" id="{F347ADD8-A410-4C1F-5644-3A24E33C49F5}"/>
              </a:ext>
            </a:extLst>
          </p:cNvPr>
          <p:cNvCxnSpPr>
            <a:cxnSpLocks/>
            <a:stCxn id="30" idx="3"/>
            <a:endCxn id="22" idx="1"/>
          </p:cNvCxnSpPr>
          <p:nvPr/>
        </p:nvCxnSpPr>
        <p:spPr>
          <a:xfrm>
            <a:off x="4531817" y="3101618"/>
            <a:ext cx="1492595" cy="551771"/>
          </a:xfrm>
          <a:prstGeom prst="curvedConnector3">
            <a:avLst/>
          </a:prstGeom>
          <a:ln w="12700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连接符: 曲线 53">
            <a:extLst>
              <a:ext uri="{FF2B5EF4-FFF2-40B4-BE49-F238E27FC236}">
                <a16:creationId xmlns:a16="http://schemas.microsoft.com/office/drawing/2014/main" id="{26F72094-1AE8-F7B9-1B29-5B431DD81088}"/>
              </a:ext>
            </a:extLst>
          </p:cNvPr>
          <p:cNvCxnSpPr>
            <a:cxnSpLocks/>
            <a:stCxn id="35" idx="1"/>
            <a:endCxn id="22" idx="3"/>
          </p:cNvCxnSpPr>
          <p:nvPr/>
        </p:nvCxnSpPr>
        <p:spPr>
          <a:xfrm rot="10800000" flipV="1">
            <a:off x="6995506" y="2835871"/>
            <a:ext cx="1493995" cy="817517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id="{F97DC215-AABE-8CD3-0683-5980A2CB7719}"/>
              </a:ext>
            </a:extLst>
          </p:cNvPr>
          <p:cNvSpPr txBox="1"/>
          <p:nvPr/>
        </p:nvSpPr>
        <p:spPr>
          <a:xfrm>
            <a:off x="773318" y="4633874"/>
            <a:ext cx="6093884" cy="13890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进入规则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）不存在竞争时，走快速路径直接拿锁；对于读写锁而言，特指写竞争；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）存在竞争时，走中速路径短时间自旋，“乐观”认为临界区极短且很快释放；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3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）以上两种路径尝试失败，走慢速路径按</a:t>
            </a: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FIFIO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规则挂入等待链表。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7E1431A-582C-67A1-48D9-4CAA9F9E206E}"/>
              </a:ext>
            </a:extLst>
          </p:cNvPr>
          <p:cNvSpPr txBox="1"/>
          <p:nvPr/>
        </p:nvSpPr>
        <p:spPr>
          <a:xfrm>
            <a:off x="7158632" y="4598032"/>
            <a:ext cx="4544867" cy="17523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退出规则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）当等待链表为空时，直接释放锁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）当等待链表不为空时，需要唤醒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waiters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   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对于互斥锁，按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FIFO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规则唤醒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    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对于读写锁，会唤醒批量</a:t>
            </a: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reader-type-waiters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98492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5186" y="37603"/>
            <a:ext cx="6288737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排队优化策略：插队和乐观自旋管控</a:t>
            </a:r>
            <a:endParaRPr kumimoji="1" lang="zh-CN" altLang="en-US" sz="28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268C786-EB30-0ADE-3B78-404383F1B08B}"/>
              </a:ext>
            </a:extLst>
          </p:cNvPr>
          <p:cNvSpPr txBox="1"/>
          <p:nvPr/>
        </p:nvSpPr>
        <p:spPr>
          <a:xfrm>
            <a:off x="315186" y="1005927"/>
            <a:ext cx="872006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我们需要想点办法，确保用户感知的关键任务，能成为锁资源的第一顺位继承人。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FDF3003F-05FC-5BF4-BF49-B0E5D1049626}"/>
              </a:ext>
            </a:extLst>
          </p:cNvPr>
          <p:cNvSpPr>
            <a:spLocks noChangeAspect="1"/>
          </p:cNvSpPr>
          <p:nvPr/>
        </p:nvSpPr>
        <p:spPr>
          <a:xfrm>
            <a:off x="4793006" y="4703342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H</a:t>
            </a:r>
            <a:endParaRPr lang="zh-CN" altLang="en-US" sz="1200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70C2867-188E-9EC1-319F-FCF51BF0E692}"/>
              </a:ext>
            </a:extLst>
          </p:cNvPr>
          <p:cNvSpPr>
            <a:spLocks noChangeAspect="1"/>
          </p:cNvSpPr>
          <p:nvPr/>
        </p:nvSpPr>
        <p:spPr>
          <a:xfrm>
            <a:off x="5479987" y="4703342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5682902F-5DCE-A0E4-DE1E-6D75CF64A06A}"/>
              </a:ext>
            </a:extLst>
          </p:cNvPr>
          <p:cNvSpPr>
            <a:spLocks noChangeAspect="1"/>
          </p:cNvSpPr>
          <p:nvPr/>
        </p:nvSpPr>
        <p:spPr>
          <a:xfrm>
            <a:off x="6166968" y="4703342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CB0BD7B4-7930-8943-FA2E-B774CF926267}"/>
              </a:ext>
            </a:extLst>
          </p:cNvPr>
          <p:cNvSpPr>
            <a:spLocks noChangeAspect="1"/>
          </p:cNvSpPr>
          <p:nvPr/>
        </p:nvSpPr>
        <p:spPr>
          <a:xfrm>
            <a:off x="6853949" y="4703342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3206E3A4-AF2A-D576-8BA8-91D82EA270EB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5229962" y="4922417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11A790E6-4CFB-42BC-EB06-84C508B93CA0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5916943" y="4922417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9031F75-8A6B-FE90-A513-10A2EAFB9D57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>
            <a:off x="6603924" y="4922417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>
            <a:extLst>
              <a:ext uri="{FF2B5EF4-FFF2-40B4-BE49-F238E27FC236}">
                <a16:creationId xmlns:a16="http://schemas.microsoft.com/office/drawing/2014/main" id="{E27A65D3-B181-27B9-0F62-13C8DB6554FC}"/>
              </a:ext>
            </a:extLst>
          </p:cNvPr>
          <p:cNvSpPr>
            <a:spLocks noChangeAspect="1"/>
          </p:cNvSpPr>
          <p:nvPr/>
        </p:nvSpPr>
        <p:spPr>
          <a:xfrm>
            <a:off x="7540930" y="4703342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C3AD1C72-454A-0820-648C-A94E717C312B}"/>
              </a:ext>
            </a:extLst>
          </p:cNvPr>
          <p:cNvSpPr>
            <a:spLocks noChangeAspect="1"/>
          </p:cNvSpPr>
          <p:nvPr/>
        </p:nvSpPr>
        <p:spPr>
          <a:xfrm>
            <a:off x="8227911" y="4703342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2F15E3EC-4F3B-7D09-921E-287A7DFDA725}"/>
              </a:ext>
            </a:extLst>
          </p:cNvPr>
          <p:cNvSpPr>
            <a:spLocks noChangeAspect="1"/>
          </p:cNvSpPr>
          <p:nvPr/>
        </p:nvSpPr>
        <p:spPr>
          <a:xfrm>
            <a:off x="8914892" y="4703342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181DB0F1-1F94-337B-D6CC-5BCD0D39A8C3}"/>
              </a:ext>
            </a:extLst>
          </p:cNvPr>
          <p:cNvSpPr>
            <a:spLocks noChangeAspect="1"/>
          </p:cNvSpPr>
          <p:nvPr/>
        </p:nvSpPr>
        <p:spPr>
          <a:xfrm>
            <a:off x="9601873" y="4703342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</a:t>
            </a:r>
            <a:endParaRPr lang="zh-CN" altLang="en-US" sz="1200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496C5DD5-F2CE-CFA5-2161-44386430E9F3}"/>
              </a:ext>
            </a:extLst>
          </p:cNvPr>
          <p:cNvCxnSpPr>
            <a:cxnSpLocks/>
            <a:stCxn id="12" idx="6"/>
            <a:endCxn id="13" idx="2"/>
          </p:cNvCxnSpPr>
          <p:nvPr/>
        </p:nvCxnSpPr>
        <p:spPr>
          <a:xfrm>
            <a:off x="7977886" y="4922417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AFAC31E-B5BF-B993-F862-91837BA9AE81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>
            <a:off x="8664867" y="4922417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F00BC14-8E61-D419-208F-7F38F211EC05}"/>
              </a:ext>
            </a:extLst>
          </p:cNvPr>
          <p:cNvCxnSpPr>
            <a:cxnSpLocks/>
            <a:stCxn id="14" idx="6"/>
            <a:endCxn id="15" idx="2"/>
          </p:cNvCxnSpPr>
          <p:nvPr/>
        </p:nvCxnSpPr>
        <p:spPr>
          <a:xfrm>
            <a:off x="9351848" y="4922417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EE487BC3-86EF-DCCE-3C17-7C8B4D421CF4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7290905" y="4922417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D3E4A55D-DF98-73A5-09A5-8970BD927ADF}"/>
              </a:ext>
            </a:extLst>
          </p:cNvPr>
          <p:cNvSpPr txBox="1"/>
          <p:nvPr/>
        </p:nvSpPr>
        <p:spPr>
          <a:xfrm>
            <a:off x="4161596" y="4267833"/>
            <a:ext cx="9861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等待链表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0A267CA9-845C-9CFA-F452-3EBB63C10410}"/>
              </a:ext>
            </a:extLst>
          </p:cNvPr>
          <p:cNvSpPr/>
          <p:nvPr/>
        </p:nvSpPr>
        <p:spPr>
          <a:xfrm>
            <a:off x="1418867" y="2850583"/>
            <a:ext cx="1689072" cy="55064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critical section</a:t>
            </a:r>
            <a:endParaRPr lang="zh-CN" altLang="en-US" sz="16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1AE07EA0-E4FF-C4CC-6419-36F96B77A020}"/>
              </a:ext>
            </a:extLst>
          </p:cNvPr>
          <p:cNvSpPr>
            <a:spLocks noChangeAspect="1"/>
          </p:cNvSpPr>
          <p:nvPr/>
        </p:nvSpPr>
        <p:spPr>
          <a:xfrm>
            <a:off x="5090901" y="1766945"/>
            <a:ext cx="436956" cy="438150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rgbClr val="00CC99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C43148F-F143-8666-046E-DFFE37E4C4FA}"/>
              </a:ext>
            </a:extLst>
          </p:cNvPr>
          <p:cNvSpPr txBox="1"/>
          <p:nvPr/>
        </p:nvSpPr>
        <p:spPr>
          <a:xfrm>
            <a:off x="4974976" y="1475712"/>
            <a:ext cx="90638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spinner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28" name="连接符: 曲线 27">
            <a:extLst>
              <a:ext uri="{FF2B5EF4-FFF2-40B4-BE49-F238E27FC236}">
                <a16:creationId xmlns:a16="http://schemas.microsoft.com/office/drawing/2014/main" id="{108A5AA7-8C3B-2974-6169-45F590606A57}"/>
              </a:ext>
            </a:extLst>
          </p:cNvPr>
          <p:cNvCxnSpPr>
            <a:cxnSpLocks/>
            <a:stCxn id="24" idx="2"/>
            <a:endCxn id="23" idx="0"/>
          </p:cNvCxnSpPr>
          <p:nvPr/>
        </p:nvCxnSpPr>
        <p:spPr>
          <a:xfrm rot="10800000" flipV="1">
            <a:off x="2263403" y="1986019"/>
            <a:ext cx="2827498" cy="864563"/>
          </a:xfrm>
          <a:prstGeom prst="curvedConnector2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02DA9FAA-7144-4C33-5DCA-C02F8CAFD3D1}"/>
              </a:ext>
            </a:extLst>
          </p:cNvPr>
          <p:cNvSpPr/>
          <p:nvPr/>
        </p:nvSpPr>
        <p:spPr>
          <a:xfrm>
            <a:off x="415608" y="1777685"/>
            <a:ext cx="1057275" cy="497889"/>
          </a:xfrm>
          <a:prstGeom prst="roundRect">
            <a:avLst/>
          </a:prstGeom>
          <a:noFill/>
          <a:ln w="19050">
            <a:solidFill>
              <a:schemeClr val="tx1">
                <a:lumMod val="95000"/>
                <a:lumOff val="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睡眠锁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35A1CE25-4B07-E909-8862-D13379AB79A7}"/>
              </a:ext>
            </a:extLst>
          </p:cNvPr>
          <p:cNvSpPr txBox="1"/>
          <p:nvPr/>
        </p:nvSpPr>
        <p:spPr>
          <a:xfrm>
            <a:off x="2391189" y="1750213"/>
            <a:ext cx="206002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midpath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：乐观自旋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981D065-D3AD-BC37-5730-A089103B09F4}"/>
              </a:ext>
            </a:extLst>
          </p:cNvPr>
          <p:cNvSpPr txBox="1"/>
          <p:nvPr/>
        </p:nvSpPr>
        <p:spPr>
          <a:xfrm>
            <a:off x="2090464" y="3916207"/>
            <a:ext cx="168907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从等待链表唤醒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61" name="连接符: 曲线 60">
            <a:extLst>
              <a:ext uri="{FF2B5EF4-FFF2-40B4-BE49-F238E27FC236}">
                <a16:creationId xmlns:a16="http://schemas.microsoft.com/office/drawing/2014/main" id="{E9B26F43-EA9A-9C0F-A114-D7E60623A065}"/>
              </a:ext>
            </a:extLst>
          </p:cNvPr>
          <p:cNvCxnSpPr>
            <a:cxnSpLocks/>
            <a:stCxn id="22" idx="1"/>
            <a:endCxn id="23" idx="2"/>
          </p:cNvCxnSpPr>
          <p:nvPr/>
        </p:nvCxnSpPr>
        <p:spPr>
          <a:xfrm rot="10800000">
            <a:off x="2263404" y="3401224"/>
            <a:ext cx="1898193" cy="1035887"/>
          </a:xfrm>
          <a:prstGeom prst="curvedConnector2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连接符: 曲线 68">
            <a:extLst>
              <a:ext uri="{FF2B5EF4-FFF2-40B4-BE49-F238E27FC236}">
                <a16:creationId xmlns:a16="http://schemas.microsoft.com/office/drawing/2014/main" id="{186B883C-A79E-EAD7-7C96-FC5172015F9C}"/>
              </a:ext>
            </a:extLst>
          </p:cNvPr>
          <p:cNvCxnSpPr>
            <a:cxnSpLocks/>
            <a:stCxn id="24" idx="6"/>
            <a:endCxn id="22" idx="3"/>
          </p:cNvCxnSpPr>
          <p:nvPr/>
        </p:nvCxnSpPr>
        <p:spPr>
          <a:xfrm flipH="1">
            <a:off x="5147733" y="1986020"/>
            <a:ext cx="380124" cy="2451090"/>
          </a:xfrm>
          <a:prstGeom prst="curvedConnector3">
            <a:avLst>
              <a:gd name="adj1" fmla="val -371966"/>
            </a:avLst>
          </a:prstGeom>
          <a:ln w="12700">
            <a:solidFill>
              <a:schemeClr val="tx1">
                <a:lumMod val="95000"/>
                <a:lumOff val="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40B47A9-A3B4-1BBC-9E5E-9D91A7406F3B}"/>
              </a:ext>
            </a:extLst>
          </p:cNvPr>
          <p:cNvSpPr txBox="1"/>
          <p:nvPr/>
        </p:nvSpPr>
        <p:spPr>
          <a:xfrm>
            <a:off x="6755960" y="3429000"/>
            <a:ext cx="27209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slowpath</a:t>
            </a: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：加入等待链表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623E0E39-9C73-F77E-D576-44C1D889D59F}"/>
              </a:ext>
            </a:extLst>
          </p:cNvPr>
          <p:cNvSpPr txBox="1"/>
          <p:nvPr/>
        </p:nvSpPr>
        <p:spPr>
          <a:xfrm>
            <a:off x="7666091" y="1327835"/>
            <a:ext cx="4544867" cy="10658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设计点</a:t>
            </a:r>
            <a:r>
              <a:rPr lang="en-US" altLang="zh-CN" sz="1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对乐观自旋行为进行限制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）普通任务自旋时间减少，用户感知任务自旋时间增加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）等待链表存在用户感知任务，关闭乐观自旋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70C05641-189C-B56A-8358-8BFFCB38B299}"/>
              </a:ext>
            </a:extLst>
          </p:cNvPr>
          <p:cNvSpPr txBox="1"/>
          <p:nvPr/>
        </p:nvSpPr>
        <p:spPr>
          <a:xfrm>
            <a:off x="577004" y="5329119"/>
            <a:ext cx="5121461" cy="13890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设计点</a:t>
            </a:r>
            <a:r>
              <a:rPr lang="en-US" altLang="zh-CN" sz="1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用户感知任务进行插队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）用户感知任务进入慢速路径时，插在非感知任务之前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）避免对设置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hand-off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标志位的任务进行插队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3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）读写类型的锁场景中，以</a:t>
            </a: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reader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身份访问时不进行插队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7" name="矩形: 圆角 76">
            <a:extLst>
              <a:ext uri="{FF2B5EF4-FFF2-40B4-BE49-F238E27FC236}">
                <a16:creationId xmlns:a16="http://schemas.microsoft.com/office/drawing/2014/main" id="{52755964-8188-1034-A6CB-EB3158627E6F}"/>
              </a:ext>
            </a:extLst>
          </p:cNvPr>
          <p:cNvSpPr/>
          <p:nvPr/>
        </p:nvSpPr>
        <p:spPr>
          <a:xfrm>
            <a:off x="6923404" y="5589583"/>
            <a:ext cx="4856888" cy="1065869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收益：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、内部测试模型（应用连续启动），乐观自旋总耗时下降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40%+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。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259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060" y="1164590"/>
            <a:ext cx="14833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dirty="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目录</a:t>
            </a:r>
          </a:p>
        </p:txBody>
      </p:sp>
      <p:cxnSp>
        <p:nvCxnSpPr>
          <p:cNvPr id="5" name="直接连接符 4"/>
          <p:cNvCxnSpPr>
            <a:stCxn id="6" idx="0"/>
          </p:cNvCxnSpPr>
          <p:nvPr/>
        </p:nvCxnSpPr>
        <p:spPr>
          <a:xfrm>
            <a:off x="3425190" y="1284605"/>
            <a:ext cx="0" cy="506349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 flipH="1">
            <a:off x="3387090" y="1284605"/>
            <a:ext cx="76200" cy="768350"/>
          </a:xfrm>
          <a:prstGeom prst="rect">
            <a:avLst/>
          </a:prstGeom>
          <a:gradFill flip="none" rotWithShape="1">
            <a:gsLst>
              <a:gs pos="0">
                <a:srgbClr val="1B1297"/>
              </a:gs>
              <a:gs pos="100000">
                <a:srgbClr val="C705FB"/>
              </a:gs>
            </a:gsLst>
            <a:lin ang="5400000" scaled="0"/>
          </a:gra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rgbClr val="3D485D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05935" y="1164590"/>
            <a:ext cx="9537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800" b="1">
                <a:gradFill flip="none" rotWithShape="1"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algn="ctr"/>
            <a:r>
              <a:rPr lang="en-US" altLang="zh-CN" sz="4400" dirty="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01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5836436" y="1932940"/>
            <a:ext cx="2408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锁机制如何引入性能问题</a:t>
            </a:r>
            <a:endParaRPr lang="zh-CN" altLang="en-US" sz="1200" i="1" dirty="0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791834" y="2988433"/>
            <a:ext cx="46903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36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持锁期调度保护策略</a:t>
            </a:r>
            <a:endParaRPr lang="zh-CN" altLang="en-US" sz="3600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305935" y="2915408"/>
            <a:ext cx="9537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800" b="1">
                <a:gradFill flip="none" rotWithShape="1"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algn="ctr"/>
            <a:r>
              <a:rPr lang="en-US" altLang="zh-CN" sz="44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02</a:t>
            </a:r>
            <a:endParaRPr lang="en-US" altLang="zh-CN" sz="4400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1304925" y="1879600"/>
            <a:ext cx="14204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>
                <a:solidFill>
                  <a:schemeClr val="tx1">
                    <a:lumMod val="50000"/>
                    <a:lumOff val="50000"/>
                    <a:alpha val="14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CONTENT</a:t>
            </a:r>
            <a:endParaRPr lang="zh-CN" altLang="en-US" sz="2000" b="1" i="1" dirty="0">
              <a:solidFill>
                <a:schemeClr val="tx1">
                  <a:lumMod val="50000"/>
                  <a:lumOff val="50000"/>
                  <a:alpha val="14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807709" y="1196975"/>
            <a:ext cx="4001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36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手机平台的锁问题</a:t>
            </a:r>
            <a:endParaRPr lang="zh-CN" altLang="en-US" sz="3600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07710" y="4736076"/>
            <a:ext cx="44848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36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等锁期排队优化策略</a:t>
            </a:r>
            <a:endParaRPr lang="zh-CN" altLang="en-US" sz="3600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21810" y="4663051"/>
            <a:ext cx="9537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800" b="1">
                <a:gradFill flip="none" rotWithShape="1"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algn="ctr"/>
            <a:r>
              <a:rPr lang="en-US" altLang="zh-CN" sz="44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03</a:t>
            </a:r>
            <a:endParaRPr lang="en-US" altLang="zh-CN" sz="4400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5119ACB-9BCA-E764-8D88-4765C1569DAA}"/>
              </a:ext>
            </a:extLst>
          </p:cNvPr>
          <p:cNvSpPr txBox="1"/>
          <p:nvPr/>
        </p:nvSpPr>
        <p:spPr>
          <a:xfrm>
            <a:off x="5836436" y="2260187"/>
            <a:ext cx="2408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内核锁性能问题总结</a:t>
            </a:r>
            <a:endParaRPr lang="zh-CN" altLang="en-US" sz="1200" i="1" dirty="0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3918C8C-5E5A-A5C1-A5D9-5384AD4F67F4}"/>
              </a:ext>
            </a:extLst>
          </p:cNvPr>
          <p:cNvSpPr txBox="1"/>
          <p:nvPr/>
        </p:nvSpPr>
        <p:spPr>
          <a:xfrm>
            <a:off x="5836436" y="2587433"/>
            <a:ext cx="2408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内核侧需要解决的关键问题</a:t>
            </a:r>
            <a:endParaRPr lang="zh-CN" altLang="en-US" sz="1200" i="1" dirty="0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D617D16-DA90-277D-8BAE-32466F62F27D}"/>
              </a:ext>
            </a:extLst>
          </p:cNvPr>
          <p:cNvSpPr txBox="1"/>
          <p:nvPr/>
        </p:nvSpPr>
        <p:spPr>
          <a:xfrm>
            <a:off x="5836435" y="3635110"/>
            <a:ext cx="2408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什么是用户感知</a:t>
            </a:r>
            <a:endParaRPr lang="zh-CN" altLang="en-US" sz="1200" i="1" dirty="0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7D0E72A-4F2B-74B5-307A-54BEBC75DF87}"/>
              </a:ext>
            </a:extLst>
          </p:cNvPr>
          <p:cNvSpPr txBox="1"/>
          <p:nvPr/>
        </p:nvSpPr>
        <p:spPr>
          <a:xfrm>
            <a:off x="5836435" y="3913442"/>
            <a:ext cx="32072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调度优化策略</a:t>
            </a:r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：精准传递</a:t>
            </a:r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ux-property</a:t>
            </a:r>
            <a:endParaRPr lang="zh-CN" altLang="en-US" sz="1200" i="1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76A3D09-18BA-6167-3573-CF3972479577}"/>
              </a:ext>
            </a:extLst>
          </p:cNvPr>
          <p:cNvSpPr txBox="1"/>
          <p:nvPr/>
        </p:nvSpPr>
        <p:spPr>
          <a:xfrm>
            <a:off x="5836435" y="4191774"/>
            <a:ext cx="2408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调度优化策略</a:t>
            </a:r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：临界区保护带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965C4A2-4DF6-552B-6332-768DB5672FB0}"/>
              </a:ext>
            </a:extLst>
          </p:cNvPr>
          <p:cNvSpPr txBox="1"/>
          <p:nvPr/>
        </p:nvSpPr>
        <p:spPr>
          <a:xfrm>
            <a:off x="5836435" y="4470105"/>
            <a:ext cx="2408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调度优化策略小结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710315B-931F-C321-65F4-26E1D21C44E6}"/>
              </a:ext>
            </a:extLst>
          </p:cNvPr>
          <p:cNvSpPr txBox="1"/>
          <p:nvPr/>
        </p:nvSpPr>
        <p:spPr>
          <a:xfrm>
            <a:off x="5791769" y="5715883"/>
            <a:ext cx="30575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排队优化策略：插队和乐观自旋管控</a:t>
            </a:r>
            <a:endParaRPr lang="en-US" altLang="zh-CN" sz="1200" i="1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EADBE4A-1999-E310-53E9-03A1B8FB1344}"/>
              </a:ext>
            </a:extLst>
          </p:cNvPr>
          <p:cNvSpPr txBox="1"/>
          <p:nvPr/>
        </p:nvSpPr>
        <p:spPr>
          <a:xfrm>
            <a:off x="5771515" y="6001031"/>
            <a:ext cx="29952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排队优化探索</a:t>
            </a:r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：基于任务优先度排序</a:t>
            </a:r>
            <a:endParaRPr lang="en-US" altLang="zh-CN" sz="1200" i="1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91D7738-CE36-D91D-5393-B0B6A4739A56}"/>
              </a:ext>
            </a:extLst>
          </p:cNvPr>
          <p:cNvSpPr txBox="1"/>
          <p:nvPr/>
        </p:nvSpPr>
        <p:spPr>
          <a:xfrm>
            <a:off x="5809342" y="5430735"/>
            <a:ext cx="2408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原生内核的睡眠锁排队机制</a:t>
            </a:r>
            <a:endParaRPr lang="zh-CN" altLang="en-US" sz="1200" i="1" dirty="0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09AF111-9E20-311A-7DDF-E612CAE0EE57}"/>
              </a:ext>
            </a:extLst>
          </p:cNvPr>
          <p:cNvSpPr txBox="1"/>
          <p:nvPr/>
        </p:nvSpPr>
        <p:spPr>
          <a:xfrm>
            <a:off x="5771515" y="6287234"/>
            <a:ext cx="32721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/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排队优化探索</a:t>
            </a:r>
            <a:r>
              <a:rPr lang="en-US" altLang="zh-CN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lang="zh-CN" altLang="en-US" sz="1200" i="1">
                <a:solidFill>
                  <a:schemeClr val="bg1">
                    <a:lumMod val="9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：针对自旋锁的大核优先排序</a:t>
            </a:r>
            <a:endParaRPr lang="en-US" altLang="zh-CN" sz="1200" i="1">
              <a:solidFill>
                <a:schemeClr val="bg1">
                  <a:lumMod val="9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5187" y="37603"/>
            <a:ext cx="6266278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排队优化探索</a:t>
            </a:r>
            <a:r>
              <a:rPr kumimoji="1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：基于任务优先度</a:t>
            </a:r>
            <a:r>
              <a:rPr kumimoji="1" lang="zh-CN" altLang="en-US" sz="2800" b="1">
                <a:solidFill>
                  <a:prstClr val="white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排序</a:t>
            </a:r>
            <a:endParaRPr kumimoji="1" lang="zh-CN" altLang="en-US" sz="28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268C786-EB30-0ADE-3B78-404383F1B08B}"/>
              </a:ext>
            </a:extLst>
          </p:cNvPr>
          <p:cNvSpPr txBox="1"/>
          <p:nvPr/>
        </p:nvSpPr>
        <p:spPr>
          <a:xfrm>
            <a:off x="538239" y="1030295"/>
            <a:ext cx="620546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我们思考了另一种优化方向，基于任务优先度的等待队列：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FDF3003F-05FC-5BF4-BF49-B0E5D1049626}"/>
              </a:ext>
            </a:extLst>
          </p:cNvPr>
          <p:cNvSpPr>
            <a:spLocks noChangeAspect="1"/>
          </p:cNvSpPr>
          <p:nvPr/>
        </p:nvSpPr>
        <p:spPr>
          <a:xfrm>
            <a:off x="4476799" y="3469297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70C2867-188E-9EC1-319F-FCF51BF0E692}"/>
              </a:ext>
            </a:extLst>
          </p:cNvPr>
          <p:cNvSpPr>
            <a:spLocks noChangeAspect="1"/>
          </p:cNvSpPr>
          <p:nvPr/>
        </p:nvSpPr>
        <p:spPr>
          <a:xfrm>
            <a:off x="5163780" y="3469297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5682902F-5DCE-A0E4-DE1E-6D75CF64A06A}"/>
              </a:ext>
            </a:extLst>
          </p:cNvPr>
          <p:cNvSpPr>
            <a:spLocks noChangeAspect="1"/>
          </p:cNvSpPr>
          <p:nvPr/>
        </p:nvSpPr>
        <p:spPr>
          <a:xfrm>
            <a:off x="5850761" y="3469297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CB0BD7B4-7930-8943-FA2E-B774CF926267}"/>
              </a:ext>
            </a:extLst>
          </p:cNvPr>
          <p:cNvSpPr>
            <a:spLocks noChangeAspect="1"/>
          </p:cNvSpPr>
          <p:nvPr/>
        </p:nvSpPr>
        <p:spPr>
          <a:xfrm>
            <a:off x="6537742" y="3469297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3206E3A4-AF2A-D576-8BA8-91D82EA270EB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4913755" y="3688372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11A790E6-4CFB-42BC-EB06-84C508B93CA0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5600736" y="3688372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9031F75-8A6B-FE90-A513-10A2EAFB9D57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>
            <a:off x="6287717" y="3688372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>
            <a:extLst>
              <a:ext uri="{FF2B5EF4-FFF2-40B4-BE49-F238E27FC236}">
                <a16:creationId xmlns:a16="http://schemas.microsoft.com/office/drawing/2014/main" id="{E27A65D3-B181-27B9-0F62-13C8DB6554FC}"/>
              </a:ext>
            </a:extLst>
          </p:cNvPr>
          <p:cNvSpPr>
            <a:spLocks noChangeAspect="1"/>
          </p:cNvSpPr>
          <p:nvPr/>
        </p:nvSpPr>
        <p:spPr>
          <a:xfrm>
            <a:off x="7224723" y="3469297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C3AD1C72-454A-0820-648C-A94E717C312B}"/>
              </a:ext>
            </a:extLst>
          </p:cNvPr>
          <p:cNvSpPr>
            <a:spLocks noChangeAspect="1"/>
          </p:cNvSpPr>
          <p:nvPr/>
        </p:nvSpPr>
        <p:spPr>
          <a:xfrm>
            <a:off x="7911704" y="3469297"/>
            <a:ext cx="436956" cy="438150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2F15E3EC-4F3B-7D09-921E-287A7DFDA725}"/>
              </a:ext>
            </a:extLst>
          </p:cNvPr>
          <p:cNvSpPr>
            <a:spLocks noChangeAspect="1"/>
          </p:cNvSpPr>
          <p:nvPr/>
        </p:nvSpPr>
        <p:spPr>
          <a:xfrm>
            <a:off x="8598685" y="3469297"/>
            <a:ext cx="436956" cy="438150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181DB0F1-1F94-337B-D6CC-5BCD0D39A8C3}"/>
              </a:ext>
            </a:extLst>
          </p:cNvPr>
          <p:cNvSpPr>
            <a:spLocks noChangeAspect="1"/>
          </p:cNvSpPr>
          <p:nvPr/>
        </p:nvSpPr>
        <p:spPr>
          <a:xfrm>
            <a:off x="9285666" y="3469297"/>
            <a:ext cx="436956" cy="438150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</a:t>
            </a:r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496C5DD5-F2CE-CFA5-2161-44386430E9F3}"/>
              </a:ext>
            </a:extLst>
          </p:cNvPr>
          <p:cNvCxnSpPr>
            <a:cxnSpLocks/>
            <a:stCxn id="12" idx="6"/>
            <a:endCxn id="13" idx="2"/>
          </p:cNvCxnSpPr>
          <p:nvPr/>
        </p:nvCxnSpPr>
        <p:spPr>
          <a:xfrm>
            <a:off x="7661679" y="3688372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AFAC31E-B5BF-B993-F862-91837BA9AE81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>
            <a:off x="8348660" y="3688372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F00BC14-8E61-D419-208F-7F38F211EC05}"/>
              </a:ext>
            </a:extLst>
          </p:cNvPr>
          <p:cNvCxnSpPr>
            <a:cxnSpLocks/>
            <a:stCxn id="14" idx="6"/>
            <a:endCxn id="15" idx="2"/>
          </p:cNvCxnSpPr>
          <p:nvPr/>
        </p:nvCxnSpPr>
        <p:spPr>
          <a:xfrm>
            <a:off x="9035641" y="3688372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EE487BC3-86EF-DCCE-3C17-7C8B4D421CF4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6974698" y="3688372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D3E4A55D-DF98-73A5-09A5-8970BD927ADF}"/>
              </a:ext>
            </a:extLst>
          </p:cNvPr>
          <p:cNvSpPr txBox="1"/>
          <p:nvPr/>
        </p:nvSpPr>
        <p:spPr>
          <a:xfrm>
            <a:off x="1271598" y="3519095"/>
            <a:ext cx="92495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wait list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02DA9FAA-7144-4C33-5DCA-C02F8CAFD3D1}"/>
              </a:ext>
            </a:extLst>
          </p:cNvPr>
          <p:cNvSpPr/>
          <p:nvPr/>
        </p:nvSpPr>
        <p:spPr>
          <a:xfrm>
            <a:off x="632820" y="1491057"/>
            <a:ext cx="1057275" cy="497889"/>
          </a:xfrm>
          <a:prstGeom prst="roundRect">
            <a:avLst/>
          </a:prstGeom>
          <a:noFill/>
          <a:ln w="19050">
            <a:solidFill>
              <a:schemeClr val="tx1">
                <a:lumMod val="95000"/>
                <a:lumOff val="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睡眠锁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70C05641-189C-B56A-8358-8BFFCB38B299}"/>
              </a:ext>
            </a:extLst>
          </p:cNvPr>
          <p:cNvSpPr txBox="1"/>
          <p:nvPr/>
        </p:nvSpPr>
        <p:spPr>
          <a:xfrm>
            <a:off x="303651" y="4739541"/>
            <a:ext cx="6033670" cy="14291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设计点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根据任务优先度设计不同的到期时间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）用户感知任务设定较短到期时间，后台任务设定较长到期时间（容忍度）；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）为避免饿死，严格按照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timeout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排序，即随着时间推移，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bg task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可能排在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用户感知任务之前。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9A0A9E3-5234-4F24-8976-668F75179F3E}"/>
              </a:ext>
            </a:extLst>
          </p:cNvPr>
          <p:cNvSpPr>
            <a:spLocks noChangeAspect="1"/>
          </p:cNvSpPr>
          <p:nvPr/>
        </p:nvSpPr>
        <p:spPr>
          <a:xfrm>
            <a:off x="2415027" y="3460634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H</a:t>
            </a:r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212AF702-560D-4863-EEF7-BEB1D3DDB7CC}"/>
              </a:ext>
            </a:extLst>
          </p:cNvPr>
          <p:cNvSpPr>
            <a:spLocks noChangeAspect="1"/>
          </p:cNvSpPr>
          <p:nvPr/>
        </p:nvSpPr>
        <p:spPr>
          <a:xfrm>
            <a:off x="3102008" y="3460634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177EBC51-9927-B319-A90E-DB131F4E2AFC}"/>
              </a:ext>
            </a:extLst>
          </p:cNvPr>
          <p:cNvSpPr>
            <a:spLocks noChangeAspect="1"/>
          </p:cNvSpPr>
          <p:nvPr/>
        </p:nvSpPr>
        <p:spPr>
          <a:xfrm>
            <a:off x="3788989" y="3460634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A4B03C10-75EC-AE31-000C-B4EB78F3FA88}"/>
              </a:ext>
            </a:extLst>
          </p:cNvPr>
          <p:cNvCxnSpPr>
            <a:cxnSpLocks/>
            <a:stCxn id="20" idx="6"/>
            <a:endCxn id="21" idx="2"/>
          </p:cNvCxnSpPr>
          <p:nvPr/>
        </p:nvCxnSpPr>
        <p:spPr>
          <a:xfrm>
            <a:off x="2851983" y="3679709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41278E7-99A9-E932-2749-EF29ED6C5C18}"/>
              </a:ext>
            </a:extLst>
          </p:cNvPr>
          <p:cNvCxnSpPr>
            <a:cxnSpLocks/>
            <a:stCxn id="21" idx="6"/>
            <a:endCxn id="26" idx="2"/>
          </p:cNvCxnSpPr>
          <p:nvPr/>
        </p:nvCxnSpPr>
        <p:spPr>
          <a:xfrm>
            <a:off x="3538964" y="3679709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76840003-57DF-B539-1DE0-0B915D1B44C3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225945" y="3679709"/>
            <a:ext cx="25002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B7A09CCA-8E5F-05C2-E51A-9A384A2400A5}"/>
              </a:ext>
            </a:extLst>
          </p:cNvPr>
          <p:cNvCxnSpPr>
            <a:cxnSpLocks/>
          </p:cNvCxnSpPr>
          <p:nvPr/>
        </p:nvCxnSpPr>
        <p:spPr>
          <a:xfrm>
            <a:off x="2258863" y="4146434"/>
            <a:ext cx="7802972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FA6BFC93-8E73-C349-9967-597BE9997363}"/>
              </a:ext>
            </a:extLst>
          </p:cNvPr>
          <p:cNvSpPr txBox="1"/>
          <p:nvPr/>
        </p:nvSpPr>
        <p:spPr>
          <a:xfrm>
            <a:off x="4945873" y="4240965"/>
            <a:ext cx="163559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base on timeout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72DCE6F0-00EC-AF3F-ACBD-76CBD2C09CD5}"/>
              </a:ext>
            </a:extLst>
          </p:cNvPr>
          <p:cNvSpPr>
            <a:spLocks noChangeAspect="1"/>
          </p:cNvSpPr>
          <p:nvPr/>
        </p:nvSpPr>
        <p:spPr>
          <a:xfrm>
            <a:off x="6144509" y="1864234"/>
            <a:ext cx="436956" cy="438150"/>
          </a:xfrm>
          <a:prstGeom prst="ellipse">
            <a:avLst/>
          </a:prstGeom>
          <a:solidFill>
            <a:srgbClr val="00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EBD3CAF0-2639-7067-A38F-66C841EA884D}"/>
              </a:ext>
            </a:extLst>
          </p:cNvPr>
          <p:cNvSpPr>
            <a:spLocks noChangeAspect="1"/>
          </p:cNvSpPr>
          <p:nvPr/>
        </p:nvSpPr>
        <p:spPr>
          <a:xfrm>
            <a:off x="8567491" y="1876694"/>
            <a:ext cx="436956" cy="438150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7AEA1DC3-ACDD-ABB8-CA97-92837F4EDA04}"/>
              </a:ext>
            </a:extLst>
          </p:cNvPr>
          <p:cNvSpPr>
            <a:spLocks noChangeAspect="1"/>
          </p:cNvSpPr>
          <p:nvPr/>
        </p:nvSpPr>
        <p:spPr>
          <a:xfrm>
            <a:off x="3369431" y="1887464"/>
            <a:ext cx="436956" cy="438150"/>
          </a:xfrm>
          <a:prstGeom prst="ellipse">
            <a:avLst/>
          </a:prstGeom>
          <a:solidFill>
            <a:srgbClr val="FF5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3BF9C52-AED5-4408-7860-2AAAC1C3D333}"/>
              </a:ext>
            </a:extLst>
          </p:cNvPr>
          <p:cNvSpPr txBox="1"/>
          <p:nvPr/>
        </p:nvSpPr>
        <p:spPr>
          <a:xfrm>
            <a:off x="3102008" y="1538140"/>
            <a:ext cx="120974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rt/ux task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2231F879-0159-8413-9946-F15D3708D0BD}"/>
              </a:ext>
            </a:extLst>
          </p:cNvPr>
          <p:cNvSpPr txBox="1"/>
          <p:nvPr/>
        </p:nvSpPr>
        <p:spPr>
          <a:xfrm>
            <a:off x="5710251" y="1538140"/>
            <a:ext cx="139867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normal task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77D652D-366E-E4F0-8700-7D2091A72D9B}"/>
              </a:ext>
            </a:extLst>
          </p:cNvPr>
          <p:cNvSpPr txBox="1"/>
          <p:nvPr/>
        </p:nvSpPr>
        <p:spPr>
          <a:xfrm>
            <a:off x="1271598" y="2135653"/>
            <a:ext cx="92495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waiter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3E7420F-7AD7-CAE7-3E65-C1321D57BF84}"/>
              </a:ext>
            </a:extLst>
          </p:cNvPr>
          <p:cNvSpPr txBox="1"/>
          <p:nvPr/>
        </p:nvSpPr>
        <p:spPr>
          <a:xfrm>
            <a:off x="8360716" y="1502531"/>
            <a:ext cx="9249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bg task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47" name="连接符: 曲线 46">
            <a:extLst>
              <a:ext uri="{FF2B5EF4-FFF2-40B4-BE49-F238E27FC236}">
                <a16:creationId xmlns:a16="http://schemas.microsoft.com/office/drawing/2014/main" id="{BE991B41-C070-6B5B-ACD0-123BB114AEBA}"/>
              </a:ext>
            </a:extLst>
          </p:cNvPr>
          <p:cNvCxnSpPr>
            <a:stCxn id="40" idx="4"/>
            <a:endCxn id="5" idx="0"/>
          </p:cNvCxnSpPr>
          <p:nvPr/>
        </p:nvCxnSpPr>
        <p:spPr>
          <a:xfrm rot="16200000" flipH="1">
            <a:off x="3569752" y="2343771"/>
            <a:ext cx="1143683" cy="1107368"/>
          </a:xfrm>
          <a:prstGeom prst="curvedConnector3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连接符: 曲线 47">
            <a:extLst>
              <a:ext uri="{FF2B5EF4-FFF2-40B4-BE49-F238E27FC236}">
                <a16:creationId xmlns:a16="http://schemas.microsoft.com/office/drawing/2014/main" id="{2584252F-ED3B-88D8-D8C6-080BFD8EE676}"/>
              </a:ext>
            </a:extLst>
          </p:cNvPr>
          <p:cNvCxnSpPr>
            <a:cxnSpLocks/>
            <a:stCxn id="38" idx="4"/>
            <a:endCxn id="12" idx="0"/>
          </p:cNvCxnSpPr>
          <p:nvPr/>
        </p:nvCxnSpPr>
        <p:spPr>
          <a:xfrm rot="16200000" flipH="1">
            <a:off x="6319638" y="2345733"/>
            <a:ext cx="1166913" cy="1080214"/>
          </a:xfrm>
          <a:prstGeom prst="curvedConnector3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连接符: 曲线 50">
            <a:extLst>
              <a:ext uri="{FF2B5EF4-FFF2-40B4-BE49-F238E27FC236}">
                <a16:creationId xmlns:a16="http://schemas.microsoft.com/office/drawing/2014/main" id="{536324CE-3537-4922-91DE-9EF2EEC6B926}"/>
              </a:ext>
            </a:extLst>
          </p:cNvPr>
          <p:cNvCxnSpPr>
            <a:cxnSpLocks/>
            <a:stCxn id="39" idx="4"/>
            <a:endCxn id="15" idx="0"/>
          </p:cNvCxnSpPr>
          <p:nvPr/>
        </p:nvCxnSpPr>
        <p:spPr>
          <a:xfrm rot="16200000" flipH="1">
            <a:off x="8567830" y="2532982"/>
            <a:ext cx="1154453" cy="71817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>
                <a:lumMod val="95000"/>
                <a:lumOff val="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428496ED-4293-D4EE-4914-49B79823EB2B}"/>
              </a:ext>
            </a:extLst>
          </p:cNvPr>
          <p:cNvSpPr txBox="1"/>
          <p:nvPr/>
        </p:nvSpPr>
        <p:spPr>
          <a:xfrm>
            <a:off x="4000378" y="2528332"/>
            <a:ext cx="130505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timeout += 1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30C6E517-4DE6-2A29-B00A-9AEAE1E86E80}"/>
              </a:ext>
            </a:extLst>
          </p:cNvPr>
          <p:cNvSpPr txBox="1"/>
          <p:nvPr/>
        </p:nvSpPr>
        <p:spPr>
          <a:xfrm>
            <a:off x="6677935" y="2528332"/>
            <a:ext cx="152751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timeout += 4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3D2E485C-169A-6FFD-E629-C5EC3C262DF8}"/>
              </a:ext>
            </a:extLst>
          </p:cNvPr>
          <p:cNvSpPr txBox="1"/>
          <p:nvPr/>
        </p:nvSpPr>
        <p:spPr>
          <a:xfrm>
            <a:off x="9055652" y="2528332"/>
            <a:ext cx="157278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timeout += 8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03827572-3535-C27A-DB8B-993655A13CF6}"/>
              </a:ext>
            </a:extLst>
          </p:cNvPr>
          <p:cNvSpPr/>
          <p:nvPr/>
        </p:nvSpPr>
        <p:spPr>
          <a:xfrm>
            <a:off x="6984004" y="4553585"/>
            <a:ext cx="4856888" cy="2080536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收益：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、内部测试模型（应用连续启动），互斥锁平均等待时延降低</a:t>
            </a: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0%-35%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、内部测试模型（应用连续启动），读写锁读者平均等待时延降低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20%-40%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，写者恶化严重。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当前状态：未商用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121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5187" y="37603"/>
            <a:ext cx="7447688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排队优化探索</a:t>
            </a:r>
            <a:r>
              <a:rPr kumimoji="1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：</a:t>
            </a:r>
            <a:r>
              <a:rPr kumimoji="1" lang="zh-CN" altLang="en-US" sz="2800" b="1">
                <a:solidFill>
                  <a:prstClr val="white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针对自旋锁的大核优先排序</a:t>
            </a:r>
            <a:endParaRPr kumimoji="1" lang="zh-CN" altLang="en-US" sz="28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268C786-EB30-0ADE-3B78-404383F1B08B}"/>
              </a:ext>
            </a:extLst>
          </p:cNvPr>
          <p:cNvSpPr txBox="1"/>
          <p:nvPr/>
        </p:nvSpPr>
        <p:spPr>
          <a:xfrm>
            <a:off x="369733" y="1024140"/>
            <a:ext cx="620546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defRPr/>
            </a:pPr>
            <a:r>
              <a:rPr lang="zh-CN" altLang="en-US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源自上海交大的论文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《Asymmetry-aware Scalable Locking》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02DA9FAA-7144-4C33-5DCA-C02F8CAFD3D1}"/>
              </a:ext>
            </a:extLst>
          </p:cNvPr>
          <p:cNvSpPr/>
          <p:nvPr/>
        </p:nvSpPr>
        <p:spPr>
          <a:xfrm>
            <a:off x="315187" y="1572129"/>
            <a:ext cx="1057275" cy="497889"/>
          </a:xfrm>
          <a:prstGeom prst="roundRect">
            <a:avLst/>
          </a:prstGeom>
          <a:noFill/>
          <a:ln w="19050">
            <a:solidFill>
              <a:schemeClr val="tx1">
                <a:lumMod val="95000"/>
                <a:lumOff val="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自旋锁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70C05641-189C-B56A-8358-8BFFCB38B299}"/>
              </a:ext>
            </a:extLst>
          </p:cNvPr>
          <p:cNvSpPr txBox="1"/>
          <p:nvPr/>
        </p:nvSpPr>
        <p:spPr>
          <a:xfrm>
            <a:off x="199225" y="3644554"/>
            <a:ext cx="6033670" cy="17122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设计点</a:t>
            </a:r>
            <a:r>
              <a:rPr lang="en-US" altLang="zh-CN" sz="16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 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单</a:t>
            </a: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mcs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</a:t>
            </a: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queue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拆分主副队列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）大核自旋任务加入主队列，小核自旋任务加入副队列；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）主队列头部</a:t>
            </a: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node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的</a:t>
            </a: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locked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域，记录副队列尾部</a:t>
            </a: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node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指针；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3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）废弃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pending</a:t>
            </a:r>
            <a:r>
              <a:rPr lang="zh-CN" altLang="en-US" sz="1400" noProof="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域作用，所有竞争任务直接加入</a:t>
            </a:r>
            <a:r>
              <a:rPr lang="en-US" altLang="zh-CN" sz="1400" noProof="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mcs queue</a:t>
            </a:r>
            <a:r>
              <a:rPr lang="zh-CN" altLang="en-US" sz="1400" noProof="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主副队列</a:t>
            </a: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；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4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）为防止小核任务饿死，将记录副队列创建时间戳，超时则拼接主副队列。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90A24373-49F5-1007-43F3-595ED76D2537}"/>
              </a:ext>
            </a:extLst>
          </p:cNvPr>
          <p:cNvSpPr/>
          <p:nvPr/>
        </p:nvSpPr>
        <p:spPr>
          <a:xfrm>
            <a:off x="1247910" y="2375402"/>
            <a:ext cx="1057275" cy="375452"/>
          </a:xfrm>
          <a:prstGeom prst="roundRect">
            <a:avLst/>
          </a:prstGeom>
          <a:solidFill>
            <a:srgbClr val="6699F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tail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5C73CEEE-0FF3-9739-105C-15A7B74A8E70}"/>
              </a:ext>
            </a:extLst>
          </p:cNvPr>
          <p:cNvSpPr/>
          <p:nvPr/>
        </p:nvSpPr>
        <p:spPr>
          <a:xfrm>
            <a:off x="2305185" y="2375401"/>
            <a:ext cx="1057275" cy="386811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pending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C3D6A0DC-224F-2E0A-164F-1AAE76E09BC9}"/>
              </a:ext>
            </a:extLst>
          </p:cNvPr>
          <p:cNvSpPr/>
          <p:nvPr/>
        </p:nvSpPr>
        <p:spPr>
          <a:xfrm>
            <a:off x="3362460" y="2375401"/>
            <a:ext cx="1057275" cy="386811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locked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8BAAB0D-D2C3-54E1-CD4B-A2707D7EDBBE}"/>
              </a:ext>
            </a:extLst>
          </p:cNvPr>
          <p:cNvSpPr txBox="1"/>
          <p:nvPr/>
        </p:nvSpPr>
        <p:spPr>
          <a:xfrm>
            <a:off x="317733" y="2402616"/>
            <a:ext cx="120974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qspinlock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75051B8-AB1F-1288-184E-381CC1CAA50E}"/>
              </a:ext>
            </a:extLst>
          </p:cNvPr>
          <p:cNvSpPr/>
          <p:nvPr/>
        </p:nvSpPr>
        <p:spPr>
          <a:xfrm>
            <a:off x="5592706" y="2725766"/>
            <a:ext cx="1006589" cy="33855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next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327C6B39-1A0A-9847-3CD5-4F9A6F45E16B}"/>
              </a:ext>
            </a:extLst>
          </p:cNvPr>
          <p:cNvSpPr/>
          <p:nvPr/>
        </p:nvSpPr>
        <p:spPr>
          <a:xfrm>
            <a:off x="5592705" y="3063006"/>
            <a:ext cx="1006589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locked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D4DE794-9561-E353-0271-F4A06B43F993}"/>
              </a:ext>
            </a:extLst>
          </p:cNvPr>
          <p:cNvSpPr/>
          <p:nvPr/>
        </p:nvSpPr>
        <p:spPr>
          <a:xfrm>
            <a:off x="6938251" y="2724452"/>
            <a:ext cx="1006589" cy="338554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next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C7529CED-B759-47EF-44E3-88252DF58C90}"/>
              </a:ext>
            </a:extLst>
          </p:cNvPr>
          <p:cNvSpPr/>
          <p:nvPr/>
        </p:nvSpPr>
        <p:spPr>
          <a:xfrm>
            <a:off x="6938250" y="3061692"/>
            <a:ext cx="1006589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0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8D713409-A9FA-3C7B-E9C1-6AF3DA4DCF00}"/>
              </a:ext>
            </a:extLst>
          </p:cNvPr>
          <p:cNvSpPr/>
          <p:nvPr/>
        </p:nvSpPr>
        <p:spPr>
          <a:xfrm>
            <a:off x="8270143" y="2719691"/>
            <a:ext cx="1006589" cy="338554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next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535F82D9-D91E-677E-C38D-BDB581D78E80}"/>
              </a:ext>
            </a:extLst>
          </p:cNvPr>
          <p:cNvSpPr/>
          <p:nvPr/>
        </p:nvSpPr>
        <p:spPr>
          <a:xfrm>
            <a:off x="8270142" y="3056931"/>
            <a:ext cx="1006589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0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4E8F68BB-0DDB-250F-B778-A38A9B990AFD}"/>
              </a:ext>
            </a:extLst>
          </p:cNvPr>
          <p:cNvSpPr/>
          <p:nvPr/>
        </p:nvSpPr>
        <p:spPr>
          <a:xfrm>
            <a:off x="9644573" y="2719691"/>
            <a:ext cx="1006589" cy="33855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next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6E37FD5-72BB-2306-311F-EE6A8CD595CA}"/>
              </a:ext>
            </a:extLst>
          </p:cNvPr>
          <p:cNvSpPr/>
          <p:nvPr/>
        </p:nvSpPr>
        <p:spPr>
          <a:xfrm>
            <a:off x="9644572" y="3056931"/>
            <a:ext cx="1006589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0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12BC3E9E-B657-A59C-253F-DBDA15D9F644}"/>
              </a:ext>
            </a:extLst>
          </p:cNvPr>
          <p:cNvSpPr txBox="1"/>
          <p:nvPr/>
        </p:nvSpPr>
        <p:spPr>
          <a:xfrm>
            <a:off x="4654763" y="2749154"/>
            <a:ext cx="53653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spin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0F98E6EF-2D7E-2D7A-9494-90C1EAA33A74}"/>
              </a:ext>
            </a:extLst>
          </p:cNvPr>
          <p:cNvSpPr txBox="1"/>
          <p:nvPr/>
        </p:nvSpPr>
        <p:spPr>
          <a:xfrm>
            <a:off x="9210221" y="1259427"/>
            <a:ext cx="2019300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mcs node spin in gold core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8B114A50-43C6-9150-F94D-357FD9F0DE5B}"/>
              </a:ext>
            </a:extLst>
          </p:cNvPr>
          <p:cNvSpPr txBox="1"/>
          <p:nvPr/>
        </p:nvSpPr>
        <p:spPr>
          <a:xfrm>
            <a:off x="9175086" y="1835051"/>
            <a:ext cx="2089570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mcs node spin in silver core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C09A6F0B-39C5-F2E6-5B74-CAC2415FCB3A}"/>
              </a:ext>
            </a:extLst>
          </p:cNvPr>
          <p:cNvSpPr/>
          <p:nvPr/>
        </p:nvSpPr>
        <p:spPr>
          <a:xfrm>
            <a:off x="11200734" y="1156160"/>
            <a:ext cx="755879" cy="20653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56A97D2F-3EF4-0D1A-476F-F6377129A1A2}"/>
              </a:ext>
            </a:extLst>
          </p:cNvPr>
          <p:cNvSpPr/>
          <p:nvPr/>
        </p:nvSpPr>
        <p:spPr>
          <a:xfrm>
            <a:off x="11200734" y="1362694"/>
            <a:ext cx="755877" cy="2065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AE45D103-B3EB-686F-7506-74CF377CBB3B}"/>
              </a:ext>
            </a:extLst>
          </p:cNvPr>
          <p:cNvSpPr/>
          <p:nvPr/>
        </p:nvSpPr>
        <p:spPr>
          <a:xfrm>
            <a:off x="11194386" y="1774572"/>
            <a:ext cx="755878" cy="207848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DDA765FF-2580-63E0-702C-393B6B0A9D23}"/>
              </a:ext>
            </a:extLst>
          </p:cNvPr>
          <p:cNvSpPr/>
          <p:nvPr/>
        </p:nvSpPr>
        <p:spPr>
          <a:xfrm>
            <a:off x="11194386" y="1974358"/>
            <a:ext cx="755879" cy="2078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A22C67E5-CB35-75C4-98FC-231B5E1C448E}"/>
              </a:ext>
            </a:extLst>
          </p:cNvPr>
          <p:cNvSpPr/>
          <p:nvPr/>
        </p:nvSpPr>
        <p:spPr>
          <a:xfrm>
            <a:off x="6938250" y="4182479"/>
            <a:ext cx="1006589" cy="33855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next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01C7709C-84FD-94C0-562D-965B0EFD81A8}"/>
              </a:ext>
            </a:extLst>
          </p:cNvPr>
          <p:cNvSpPr/>
          <p:nvPr/>
        </p:nvSpPr>
        <p:spPr>
          <a:xfrm>
            <a:off x="6938249" y="4519719"/>
            <a:ext cx="1006589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locked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F4099168-C8E6-1054-9EA8-082630993073}"/>
              </a:ext>
            </a:extLst>
          </p:cNvPr>
          <p:cNvSpPr/>
          <p:nvPr/>
        </p:nvSpPr>
        <p:spPr>
          <a:xfrm>
            <a:off x="6938253" y="5355665"/>
            <a:ext cx="1006589" cy="338554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next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3A3518A7-50C2-8D11-032A-00E832E17853}"/>
              </a:ext>
            </a:extLst>
          </p:cNvPr>
          <p:cNvSpPr/>
          <p:nvPr/>
        </p:nvSpPr>
        <p:spPr>
          <a:xfrm>
            <a:off x="6938252" y="5692905"/>
            <a:ext cx="1006589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0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AFD241A1-D2FA-619A-E8AE-93D19A93E7A9}"/>
              </a:ext>
            </a:extLst>
          </p:cNvPr>
          <p:cNvSpPr/>
          <p:nvPr/>
        </p:nvSpPr>
        <p:spPr>
          <a:xfrm>
            <a:off x="8312685" y="5358699"/>
            <a:ext cx="1006589" cy="338554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next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6A0E736D-63C2-27A7-E7F0-2588A1EA2BDE}"/>
              </a:ext>
            </a:extLst>
          </p:cNvPr>
          <p:cNvSpPr/>
          <p:nvPr/>
        </p:nvSpPr>
        <p:spPr>
          <a:xfrm>
            <a:off x="8312684" y="5695939"/>
            <a:ext cx="1006589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0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915A9F45-4D6D-88C3-2C99-8FF30B759863}"/>
              </a:ext>
            </a:extLst>
          </p:cNvPr>
          <p:cNvSpPr/>
          <p:nvPr/>
        </p:nvSpPr>
        <p:spPr>
          <a:xfrm>
            <a:off x="8270143" y="4181165"/>
            <a:ext cx="1006589" cy="33855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next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482A05FD-F261-64FC-8844-0DCA3D0CAA1F}"/>
              </a:ext>
            </a:extLst>
          </p:cNvPr>
          <p:cNvSpPr/>
          <p:nvPr/>
        </p:nvSpPr>
        <p:spPr>
          <a:xfrm>
            <a:off x="8270142" y="4518405"/>
            <a:ext cx="1006589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0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0C3A9448-4231-5A65-E5B1-CDBF94363C28}"/>
              </a:ext>
            </a:extLst>
          </p:cNvPr>
          <p:cNvSpPr/>
          <p:nvPr/>
        </p:nvSpPr>
        <p:spPr>
          <a:xfrm>
            <a:off x="2202021" y="2289902"/>
            <a:ext cx="2320877" cy="544989"/>
          </a:xfrm>
          <a:prstGeom prst="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5" name="连接符: 曲线 74">
            <a:extLst>
              <a:ext uri="{FF2B5EF4-FFF2-40B4-BE49-F238E27FC236}">
                <a16:creationId xmlns:a16="http://schemas.microsoft.com/office/drawing/2014/main" id="{B4199316-71BE-DAA8-1F8C-E2F217474CA6}"/>
              </a:ext>
            </a:extLst>
          </p:cNvPr>
          <p:cNvCxnSpPr>
            <a:cxnSpLocks/>
            <a:endCxn id="73" idx="2"/>
          </p:cNvCxnSpPr>
          <p:nvPr/>
        </p:nvCxnSpPr>
        <p:spPr>
          <a:xfrm rot="10800000">
            <a:off x="3362461" y="2834892"/>
            <a:ext cx="2230245" cy="229429"/>
          </a:xfrm>
          <a:prstGeom prst="curvedConnector2">
            <a:avLst/>
          </a:prstGeom>
          <a:ln w="19050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A82E9CBD-BC29-3874-5D50-7E8FDF342746}"/>
              </a:ext>
            </a:extLst>
          </p:cNvPr>
          <p:cNvCxnSpPr>
            <a:stCxn id="33" idx="3"/>
            <a:endCxn id="35" idx="1"/>
          </p:cNvCxnSpPr>
          <p:nvPr/>
        </p:nvCxnSpPr>
        <p:spPr>
          <a:xfrm flipV="1">
            <a:off x="6599295" y="2893729"/>
            <a:ext cx="338956" cy="13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6F9FEC69-AADC-BF45-4A87-3F55C5728C7E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7944840" y="2888968"/>
            <a:ext cx="325303" cy="47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CDE6D69C-E51F-EF57-2B4D-3D5321724FEF}"/>
              </a:ext>
            </a:extLst>
          </p:cNvPr>
          <p:cNvCxnSpPr>
            <a:cxnSpLocks/>
            <a:stCxn id="42" idx="3"/>
            <a:endCxn id="49" idx="1"/>
          </p:cNvCxnSpPr>
          <p:nvPr/>
        </p:nvCxnSpPr>
        <p:spPr>
          <a:xfrm>
            <a:off x="9276732" y="2888968"/>
            <a:ext cx="3678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连接符: 曲线 90">
            <a:extLst>
              <a:ext uri="{FF2B5EF4-FFF2-40B4-BE49-F238E27FC236}">
                <a16:creationId xmlns:a16="http://schemas.microsoft.com/office/drawing/2014/main" id="{CD7F69F9-C8E0-F693-583E-6A4356F379BD}"/>
              </a:ext>
            </a:extLst>
          </p:cNvPr>
          <p:cNvCxnSpPr>
            <a:cxnSpLocks/>
            <a:endCxn id="73" idx="2"/>
          </p:cNvCxnSpPr>
          <p:nvPr/>
        </p:nvCxnSpPr>
        <p:spPr>
          <a:xfrm rot="10800000">
            <a:off x="3362460" y="2834891"/>
            <a:ext cx="3545780" cy="1686142"/>
          </a:xfrm>
          <a:prstGeom prst="curvedConnector2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本框 93">
            <a:extLst>
              <a:ext uri="{FF2B5EF4-FFF2-40B4-BE49-F238E27FC236}">
                <a16:creationId xmlns:a16="http://schemas.microsoft.com/office/drawing/2014/main" id="{DCFDFE22-E5FE-A974-8A90-4B16435F9031}"/>
              </a:ext>
            </a:extLst>
          </p:cNvPr>
          <p:cNvSpPr txBox="1"/>
          <p:nvPr/>
        </p:nvSpPr>
        <p:spPr>
          <a:xfrm>
            <a:off x="4923029" y="3904897"/>
            <a:ext cx="53653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spin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00A201C0-1801-7DE2-3925-0B10852D9E4B}"/>
              </a:ext>
            </a:extLst>
          </p:cNvPr>
          <p:cNvCxnSpPr>
            <a:cxnSpLocks/>
            <a:stCxn id="65" idx="3"/>
            <a:endCxn id="71" idx="1"/>
          </p:cNvCxnSpPr>
          <p:nvPr/>
        </p:nvCxnSpPr>
        <p:spPr>
          <a:xfrm flipV="1">
            <a:off x="7944839" y="4350442"/>
            <a:ext cx="325304" cy="13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F8DCF9B4-C974-78B9-6ED0-E43E44BB93C3}"/>
              </a:ext>
            </a:extLst>
          </p:cNvPr>
          <p:cNvCxnSpPr>
            <a:cxnSpLocks/>
            <a:stCxn id="67" idx="3"/>
            <a:endCxn id="69" idx="1"/>
          </p:cNvCxnSpPr>
          <p:nvPr/>
        </p:nvCxnSpPr>
        <p:spPr>
          <a:xfrm>
            <a:off x="7944842" y="5524942"/>
            <a:ext cx="367843" cy="30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箭头连接符 106">
            <a:extLst>
              <a:ext uri="{FF2B5EF4-FFF2-40B4-BE49-F238E27FC236}">
                <a16:creationId xmlns:a16="http://schemas.microsoft.com/office/drawing/2014/main" id="{96C0A695-EFE2-BD76-F426-4050087637AA}"/>
              </a:ext>
            </a:extLst>
          </p:cNvPr>
          <p:cNvCxnSpPr>
            <a:cxnSpLocks/>
          </p:cNvCxnSpPr>
          <p:nvPr/>
        </p:nvCxnSpPr>
        <p:spPr>
          <a:xfrm>
            <a:off x="10651161" y="2895043"/>
            <a:ext cx="3678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箭头连接符 107">
            <a:extLst>
              <a:ext uri="{FF2B5EF4-FFF2-40B4-BE49-F238E27FC236}">
                <a16:creationId xmlns:a16="http://schemas.microsoft.com/office/drawing/2014/main" id="{0A984515-0DC6-48E1-BF4A-3D5A38151415}"/>
              </a:ext>
            </a:extLst>
          </p:cNvPr>
          <p:cNvCxnSpPr>
            <a:cxnSpLocks/>
          </p:cNvCxnSpPr>
          <p:nvPr/>
        </p:nvCxnSpPr>
        <p:spPr>
          <a:xfrm>
            <a:off x="9282062" y="4350442"/>
            <a:ext cx="3678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文本框 108">
            <a:extLst>
              <a:ext uri="{FF2B5EF4-FFF2-40B4-BE49-F238E27FC236}">
                <a16:creationId xmlns:a16="http://schemas.microsoft.com/office/drawing/2014/main" id="{F4AAE218-08A6-1089-DBF9-4258A7A3E976}"/>
              </a:ext>
            </a:extLst>
          </p:cNvPr>
          <p:cNvSpPr txBox="1"/>
          <p:nvPr/>
        </p:nvSpPr>
        <p:spPr>
          <a:xfrm>
            <a:off x="10961254" y="2725766"/>
            <a:ext cx="65924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NULL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5FEF072C-CEDA-D10E-5C18-AE28F9A7EF54}"/>
              </a:ext>
            </a:extLst>
          </p:cNvPr>
          <p:cNvSpPr txBox="1"/>
          <p:nvPr/>
        </p:nvSpPr>
        <p:spPr>
          <a:xfrm>
            <a:off x="9602036" y="4197867"/>
            <a:ext cx="65924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NULL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F7203AA4-C9D3-0161-AE71-FC2FF7EB7BDC}"/>
              </a:ext>
            </a:extLst>
          </p:cNvPr>
          <p:cNvSpPr txBox="1"/>
          <p:nvPr/>
        </p:nvSpPr>
        <p:spPr>
          <a:xfrm>
            <a:off x="9716576" y="2422932"/>
            <a:ext cx="100658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Tail node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2EAFBFA1-ABB9-C8D5-DC56-B084143A6EB6}"/>
              </a:ext>
            </a:extLst>
          </p:cNvPr>
          <p:cNvSpPr txBox="1"/>
          <p:nvPr/>
        </p:nvSpPr>
        <p:spPr>
          <a:xfrm>
            <a:off x="5592706" y="2419303"/>
            <a:ext cx="106496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Head node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121" name="连接符: 肘形 120">
            <a:extLst>
              <a:ext uri="{FF2B5EF4-FFF2-40B4-BE49-F238E27FC236}">
                <a16:creationId xmlns:a16="http://schemas.microsoft.com/office/drawing/2014/main" id="{A4DD290A-11F2-950F-8095-D1E7C7950215}"/>
              </a:ext>
            </a:extLst>
          </p:cNvPr>
          <p:cNvCxnSpPr>
            <a:stCxn id="69" idx="3"/>
            <a:endCxn id="67" idx="1"/>
          </p:cNvCxnSpPr>
          <p:nvPr/>
        </p:nvCxnSpPr>
        <p:spPr>
          <a:xfrm flipH="1" flipV="1">
            <a:off x="6938253" y="5524942"/>
            <a:ext cx="2381021" cy="3034"/>
          </a:xfrm>
          <a:prstGeom prst="bentConnector5">
            <a:avLst>
              <a:gd name="adj1" fmla="val -9601"/>
              <a:gd name="adj2" fmla="val -24459097"/>
              <a:gd name="adj3" fmla="val 109601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框 122">
            <a:extLst>
              <a:ext uri="{FF2B5EF4-FFF2-40B4-BE49-F238E27FC236}">
                <a16:creationId xmlns:a16="http://schemas.microsoft.com/office/drawing/2014/main" id="{9772A66B-55DD-B539-C026-20875C1B6A08}"/>
              </a:ext>
            </a:extLst>
          </p:cNvPr>
          <p:cNvSpPr txBox="1"/>
          <p:nvPr/>
        </p:nvSpPr>
        <p:spPr>
          <a:xfrm>
            <a:off x="8650192" y="4845306"/>
            <a:ext cx="285627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主队列头部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node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的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locked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域，记录副队列尾部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node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5050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指针</a:t>
            </a:r>
          </a:p>
        </p:txBody>
      </p:sp>
      <p:sp>
        <p:nvSpPr>
          <p:cNvPr id="124" name="矩形: 圆角 123">
            <a:extLst>
              <a:ext uri="{FF2B5EF4-FFF2-40B4-BE49-F238E27FC236}">
                <a16:creationId xmlns:a16="http://schemas.microsoft.com/office/drawing/2014/main" id="{B5063737-B759-7F16-F6B2-1D713C1726FE}"/>
              </a:ext>
            </a:extLst>
          </p:cNvPr>
          <p:cNvSpPr/>
          <p:nvPr/>
        </p:nvSpPr>
        <p:spPr>
          <a:xfrm>
            <a:off x="317733" y="5449754"/>
            <a:ext cx="5642020" cy="1169477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收益：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、手机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8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核心场景下，构造激烈竞争环境，整体吞吐量提升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82%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>
                <a:solidFill>
                  <a:prstClr val="black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当前状态：未商用</a:t>
            </a:r>
            <a:endParaRPr lang="en-US" altLang="zh-CN" sz="1400">
              <a:solidFill>
                <a:prstClr val="black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cxnSp>
        <p:nvCxnSpPr>
          <p:cNvPr id="126" name="连接符: 曲线 125">
            <a:extLst>
              <a:ext uri="{FF2B5EF4-FFF2-40B4-BE49-F238E27FC236}">
                <a16:creationId xmlns:a16="http://schemas.microsoft.com/office/drawing/2014/main" id="{4365E46F-4FD2-4983-1C54-ADAE721B08C4}"/>
              </a:ext>
            </a:extLst>
          </p:cNvPr>
          <p:cNvCxnSpPr>
            <a:stCxn id="66" idx="2"/>
            <a:endCxn id="69" idx="0"/>
          </p:cNvCxnSpPr>
          <p:nvPr/>
        </p:nvCxnSpPr>
        <p:spPr>
          <a:xfrm rot="16200000" flipH="1">
            <a:off x="7878549" y="4421268"/>
            <a:ext cx="500426" cy="1374436"/>
          </a:xfrm>
          <a:prstGeom prst="curvedConnector3">
            <a:avLst/>
          </a:prstGeom>
          <a:ln w="19050">
            <a:solidFill>
              <a:srgbClr val="FF5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864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211705"/>
            <a:ext cx="9144000" cy="1217295"/>
          </a:xfrm>
        </p:spPr>
        <p:txBody>
          <a:bodyPr lIns="90000"/>
          <a:lstStyle/>
          <a:p>
            <a:pPr algn="ctr"/>
            <a:r>
              <a:rPr lang="zh-CN" altLang="en-US" dirty="0">
                <a:solidFill>
                  <a:schemeClr val="bg1"/>
                </a:solidFill>
                <a:effectLst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谢谢！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平行四边形 19"/>
          <p:cNvSpPr/>
          <p:nvPr/>
        </p:nvSpPr>
        <p:spPr>
          <a:xfrm rot="10800000">
            <a:off x="2555240" y="2547547"/>
            <a:ext cx="7837714" cy="2627087"/>
          </a:xfrm>
          <a:prstGeom prst="parallelogram">
            <a:avLst>
              <a:gd name="adj" fmla="val 19475"/>
            </a:avLst>
          </a:prstGeom>
          <a:noFill/>
          <a:ln>
            <a:gradFill>
              <a:gsLst>
                <a:gs pos="0">
                  <a:srgbClr val="C705FB"/>
                </a:gs>
                <a:gs pos="100000">
                  <a:srgbClr val="1B1297"/>
                </a:gs>
              </a:gsLst>
              <a:lin ang="5400000" scaled="1"/>
            </a:gra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rgbClr val="3D485D"/>
              </a:solidFill>
              <a:latin typeface="Arial" panose="020B0604020202020204"/>
              <a:ea typeface="等线" panose="02010600030101010101" pitchFamily="2" charset="-122"/>
            </a:endParaRPr>
          </a:p>
        </p:txBody>
      </p:sp>
      <p:sp>
        <p:nvSpPr>
          <p:cNvPr id="19" name="平行四边形 18"/>
          <p:cNvSpPr/>
          <p:nvPr/>
        </p:nvSpPr>
        <p:spPr>
          <a:xfrm rot="10800000">
            <a:off x="2419259" y="2420256"/>
            <a:ext cx="7837714" cy="2627087"/>
          </a:xfrm>
          <a:prstGeom prst="parallelogram">
            <a:avLst>
              <a:gd name="adj" fmla="val 19475"/>
            </a:avLst>
          </a:prstGeom>
          <a:noFill/>
          <a:ln>
            <a:gradFill>
              <a:gsLst>
                <a:gs pos="0">
                  <a:srgbClr val="C705FB"/>
                </a:gs>
                <a:gs pos="100000">
                  <a:srgbClr val="1B1297"/>
                </a:gs>
              </a:gsLst>
              <a:lin ang="5400000" scaled="1"/>
            </a:gra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rgbClr val="3D485D"/>
              </a:solidFill>
              <a:latin typeface="Arial" panose="020B0604020202020204"/>
              <a:ea typeface="等线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32543" y="3623850"/>
            <a:ext cx="6340198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z="5400" spc="6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手机平台的锁问题</a:t>
            </a:r>
            <a:endParaRPr lang="zh-CN" altLang="en-US" sz="5400" spc="600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662268" y="3514836"/>
            <a:ext cx="2975429" cy="1132114"/>
            <a:chOff x="5065485" y="3035864"/>
            <a:chExt cx="5392057" cy="1132114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5065485" y="3035864"/>
              <a:ext cx="53848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1B1297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072742" y="4167978"/>
              <a:ext cx="53848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1B1297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文本框 16"/>
          <p:cNvSpPr txBox="1"/>
          <p:nvPr/>
        </p:nvSpPr>
        <p:spPr>
          <a:xfrm>
            <a:off x="4662104" y="2868528"/>
            <a:ext cx="2764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i="1" dirty="0">
                <a:solidFill>
                  <a:srgbClr val="C705FB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Part One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1815465" y="43815"/>
            <a:ext cx="1342390" cy="6447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1300" dirty="0">
                <a:gradFill>
                  <a:gsLst>
                    <a:gs pos="0">
                      <a:srgbClr val="C705FB"/>
                    </a:gs>
                    <a:gs pos="100000">
                      <a:srgbClr val="1B1297"/>
                    </a:gs>
                  </a:gsLst>
                  <a:lin ang="5400000" scaled="1"/>
                </a:gra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锁机制如何引入性能问题</a:t>
            </a:r>
            <a:endParaRPr kumimoji="1" lang="zh-CN" altLang="en-US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6FA0D91-E12E-92E2-2B82-D0BE8AE50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194" y="1967023"/>
            <a:ext cx="10215611" cy="481069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4C37125-6AB2-9C28-8F8B-256C97062149}"/>
              </a:ext>
            </a:extLst>
          </p:cNvPr>
          <p:cNvSpPr/>
          <p:nvPr/>
        </p:nvSpPr>
        <p:spPr>
          <a:xfrm>
            <a:off x="896213" y="942714"/>
            <a:ext cx="306618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用户原声：启动动画不流畅</a:t>
            </a:r>
            <a:endParaRPr lang="zh-CN" altLang="en-US" dirty="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61CE1F-B404-8C96-853C-889172DA36C1}"/>
              </a:ext>
            </a:extLst>
          </p:cNvPr>
          <p:cNvSpPr/>
          <p:nvPr/>
        </p:nvSpPr>
        <p:spPr>
          <a:xfrm>
            <a:off x="896212" y="1416034"/>
            <a:ext cx="952413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诊断结果：内核锁</a:t>
            </a:r>
            <a:r>
              <a:rPr lang="en-US" altLang="zh-CN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mutex</a:t>
            </a:r>
            <a:r>
              <a:rPr lang="zh-CN" altLang="en-US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嵌套持有，持锁线程优先级较低，系统负载高。</a:t>
            </a:r>
            <a:endParaRPr lang="zh-CN" altLang="en-US" dirty="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锁机制如何引入性能问题</a:t>
            </a:r>
            <a:endParaRPr kumimoji="1" lang="zh-CN" altLang="en-US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4C37125-6AB2-9C28-8F8B-256C97062149}"/>
              </a:ext>
            </a:extLst>
          </p:cNvPr>
          <p:cNvSpPr/>
          <p:nvPr/>
        </p:nvSpPr>
        <p:spPr>
          <a:xfrm>
            <a:off x="896213" y="923664"/>
            <a:ext cx="371388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用户原声：支付宝滑动界面卡顿</a:t>
            </a:r>
            <a:endParaRPr lang="zh-CN" altLang="en-US" dirty="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61CE1F-B404-8C96-853C-889172DA36C1}"/>
              </a:ext>
            </a:extLst>
          </p:cNvPr>
          <p:cNvSpPr/>
          <p:nvPr/>
        </p:nvSpPr>
        <p:spPr>
          <a:xfrm>
            <a:off x="896212" y="1396984"/>
            <a:ext cx="952413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诊断结果：内核锁</a:t>
            </a:r>
            <a:r>
              <a:rPr lang="en-US" altLang="zh-CN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rwsem</a:t>
            </a:r>
            <a:r>
              <a:rPr lang="zh-CN" altLang="en-US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竞争激烈，持锁线程优先级较低，</a:t>
            </a:r>
            <a:r>
              <a:rPr lang="en-US" altLang="zh-CN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CPU</a:t>
            </a:r>
            <a:r>
              <a:rPr lang="zh-CN" altLang="en-US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频点较低，核间均衡不积极。</a:t>
            </a:r>
            <a:endParaRPr lang="zh-CN" altLang="en-US" dirty="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5944D55-620B-0EDC-18A8-F63AF19B8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1907133"/>
            <a:ext cx="10072554" cy="4757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690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锁机制如何引入性能问题</a:t>
            </a:r>
            <a:endParaRPr kumimoji="1" lang="zh-CN" altLang="en-US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4C37125-6AB2-9C28-8F8B-256C97062149}"/>
              </a:ext>
            </a:extLst>
          </p:cNvPr>
          <p:cNvSpPr/>
          <p:nvPr/>
        </p:nvSpPr>
        <p:spPr>
          <a:xfrm>
            <a:off x="896213" y="942714"/>
            <a:ext cx="379008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用户原声：应用切换动画不流畅</a:t>
            </a:r>
            <a:endParaRPr lang="zh-CN" altLang="en-US" dirty="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61CE1F-B404-8C96-853C-889172DA36C1}"/>
              </a:ext>
            </a:extLst>
          </p:cNvPr>
          <p:cNvSpPr/>
          <p:nvPr/>
        </p:nvSpPr>
        <p:spPr>
          <a:xfrm>
            <a:off x="896212" y="1416034"/>
            <a:ext cx="952413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诊断结果：内核锁</a:t>
            </a:r>
            <a:r>
              <a:rPr lang="en-US" altLang="zh-CN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percpu-rwsem</a:t>
            </a:r>
            <a:r>
              <a:rPr lang="zh-CN" altLang="en-US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关键</a:t>
            </a:r>
            <a:r>
              <a:rPr lang="en-US" altLang="zh-CN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writer</a:t>
            </a:r>
            <a:r>
              <a:rPr lang="zh-CN" altLang="en-US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阻塞，持锁后台线程优先级较低，小核负载高。</a:t>
            </a:r>
            <a:endParaRPr lang="zh-CN" altLang="en-US" dirty="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D8716FC-1F4C-9E9D-A150-A002F9856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724" y="2074590"/>
            <a:ext cx="8706367" cy="466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86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5187" y="37603"/>
            <a:ext cx="4509655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2800" b="1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内核锁性能问题总结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B1701DA9-99B2-AECD-4DE0-3EE672704989}"/>
              </a:ext>
            </a:extLst>
          </p:cNvPr>
          <p:cNvSpPr/>
          <p:nvPr/>
        </p:nvSpPr>
        <p:spPr>
          <a:xfrm>
            <a:off x="1063219" y="1521045"/>
            <a:ext cx="1433967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用户感知场景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B1DA711E-19E6-7D24-B8C5-FF793C6E8CF8}"/>
              </a:ext>
            </a:extLst>
          </p:cNvPr>
          <p:cNvSpPr/>
          <p:nvPr/>
        </p:nvSpPr>
        <p:spPr>
          <a:xfrm>
            <a:off x="1063218" y="2021468"/>
            <a:ext cx="1433967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界面滑动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07F5F555-A821-7D27-5FFA-110984B5E9CC}"/>
              </a:ext>
            </a:extLst>
          </p:cNvPr>
          <p:cNvSpPr/>
          <p:nvPr/>
        </p:nvSpPr>
        <p:spPr>
          <a:xfrm>
            <a:off x="1063217" y="2698503"/>
            <a:ext cx="1433965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应用启动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036F8DE9-9E07-6C9F-5A7E-0934B85CB81A}"/>
              </a:ext>
            </a:extLst>
          </p:cNvPr>
          <p:cNvSpPr/>
          <p:nvPr/>
        </p:nvSpPr>
        <p:spPr>
          <a:xfrm>
            <a:off x="1063219" y="2360022"/>
            <a:ext cx="1433966" cy="338481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界面切换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239FD5F1-56DF-B286-5513-EF086FB210D6}"/>
              </a:ext>
            </a:extLst>
          </p:cNvPr>
          <p:cNvSpPr/>
          <p:nvPr/>
        </p:nvSpPr>
        <p:spPr>
          <a:xfrm>
            <a:off x="4451100" y="2084102"/>
            <a:ext cx="1644900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前台交互应用进程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1E0AAFF6-05CF-F221-C620-D3BE9E361D1D}"/>
              </a:ext>
            </a:extLst>
          </p:cNvPr>
          <p:cNvSpPr/>
          <p:nvPr/>
        </p:nvSpPr>
        <p:spPr>
          <a:xfrm>
            <a:off x="4451100" y="2414715"/>
            <a:ext cx="1644900" cy="338481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系统服务进程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21E27E7D-E424-0A1A-FE56-C6DC76558586}"/>
              </a:ext>
            </a:extLst>
          </p:cNvPr>
          <p:cNvSpPr/>
          <p:nvPr/>
        </p:nvSpPr>
        <p:spPr>
          <a:xfrm>
            <a:off x="7846096" y="2066333"/>
            <a:ext cx="2361771" cy="338554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绘制主线程</a:t>
            </a: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MainUI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C5C1495-5AAC-62B2-2F32-6FDBF46BCD7F}"/>
              </a:ext>
            </a:extLst>
          </p:cNvPr>
          <p:cNvSpPr/>
          <p:nvPr/>
        </p:nvSpPr>
        <p:spPr>
          <a:xfrm>
            <a:off x="7846096" y="2397010"/>
            <a:ext cx="2354506" cy="338481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渲染线程</a:t>
            </a: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RenderThr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DBBEDFF2-0FC4-57A6-A4F4-D699AC61A361}"/>
              </a:ext>
            </a:extLst>
          </p:cNvPr>
          <p:cNvSpPr/>
          <p:nvPr/>
        </p:nvSpPr>
        <p:spPr>
          <a:xfrm>
            <a:off x="7853361" y="2735681"/>
            <a:ext cx="2354507" cy="338481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合成线程</a:t>
            </a: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surfaceflinger/...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B0A3E41A-AF52-DDBE-54B1-FB8D0AC7C221}"/>
              </a:ext>
            </a:extLst>
          </p:cNvPr>
          <p:cNvSpPr/>
          <p:nvPr/>
        </p:nvSpPr>
        <p:spPr>
          <a:xfrm>
            <a:off x="7853362" y="3079323"/>
            <a:ext cx="2354506" cy="338481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应用管理线程</a:t>
            </a: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AMS/...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D5A85FA-083E-1EB1-6D37-4C2B2032457C}"/>
              </a:ext>
            </a:extLst>
          </p:cNvPr>
          <p:cNvSpPr txBox="1"/>
          <p:nvPr/>
        </p:nvSpPr>
        <p:spPr>
          <a:xfrm>
            <a:off x="7773250" y="1189205"/>
            <a:ext cx="25903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显示执行流上的关键线程（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ux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2C04BDEB-9221-2AA4-2DC5-BC0D0159AAEE}"/>
              </a:ext>
            </a:extLst>
          </p:cNvPr>
          <p:cNvSpPr/>
          <p:nvPr/>
        </p:nvSpPr>
        <p:spPr>
          <a:xfrm>
            <a:off x="4458319" y="1535996"/>
            <a:ext cx="1644898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核心进程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7FCAC718-78A5-FB38-0C8F-7884F211F2F3}"/>
              </a:ext>
            </a:extLst>
          </p:cNvPr>
          <p:cNvSpPr/>
          <p:nvPr/>
        </p:nvSpPr>
        <p:spPr>
          <a:xfrm>
            <a:off x="7861912" y="1547369"/>
            <a:ext cx="2338689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核心线程</a:t>
            </a:r>
          </a:p>
        </p:txBody>
      </p:sp>
      <p:sp>
        <p:nvSpPr>
          <p:cNvPr id="17" name="箭头: 右 16">
            <a:extLst>
              <a:ext uri="{FF2B5EF4-FFF2-40B4-BE49-F238E27FC236}">
                <a16:creationId xmlns:a16="http://schemas.microsoft.com/office/drawing/2014/main" id="{7A099588-0224-79B1-E676-D3F8B2F528D5}"/>
              </a:ext>
            </a:extLst>
          </p:cNvPr>
          <p:cNvSpPr/>
          <p:nvPr/>
        </p:nvSpPr>
        <p:spPr>
          <a:xfrm rot="10800000">
            <a:off x="7664539" y="5001643"/>
            <a:ext cx="1403867" cy="265358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854D7386-1326-73E8-BBE1-30E20901E78B}"/>
              </a:ext>
            </a:extLst>
          </p:cNvPr>
          <p:cNvSpPr/>
          <p:nvPr/>
        </p:nvSpPr>
        <p:spPr>
          <a:xfrm>
            <a:off x="3270739" y="4968393"/>
            <a:ext cx="1882495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核心资源无法保证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68D8A071-A4D0-7504-7338-9036C3082A2D}"/>
              </a:ext>
            </a:extLst>
          </p:cNvPr>
          <p:cNvSpPr/>
          <p:nvPr/>
        </p:nvSpPr>
        <p:spPr>
          <a:xfrm>
            <a:off x="3416019" y="5413811"/>
            <a:ext cx="1591934" cy="338554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CPU</a:t>
            </a: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资源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9C1D942-DD0A-5590-7442-ADA07E2F7A8A}"/>
              </a:ext>
            </a:extLst>
          </p:cNvPr>
          <p:cNvSpPr txBox="1"/>
          <p:nvPr/>
        </p:nvSpPr>
        <p:spPr>
          <a:xfrm>
            <a:off x="5750497" y="5385332"/>
            <a:ext cx="3071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与用户感知显示业务无关（</a:t>
            </a:r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non-ux</a:t>
            </a:r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）</a:t>
            </a:r>
          </a:p>
        </p:txBody>
      </p:sp>
      <p:sp>
        <p:nvSpPr>
          <p:cNvPr id="23" name="箭头: 右 22">
            <a:extLst>
              <a:ext uri="{FF2B5EF4-FFF2-40B4-BE49-F238E27FC236}">
                <a16:creationId xmlns:a16="http://schemas.microsoft.com/office/drawing/2014/main" id="{023FE82B-752B-1BD2-10BD-ED56DE30B065}"/>
              </a:ext>
            </a:extLst>
          </p:cNvPr>
          <p:cNvSpPr/>
          <p:nvPr/>
        </p:nvSpPr>
        <p:spPr>
          <a:xfrm>
            <a:off x="6092301" y="1554489"/>
            <a:ext cx="1737980" cy="265359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BF76EE0-EC42-74B1-30EB-7DC12B936EED}"/>
              </a:ext>
            </a:extLst>
          </p:cNvPr>
          <p:cNvSpPr/>
          <p:nvPr/>
        </p:nvSpPr>
        <p:spPr>
          <a:xfrm>
            <a:off x="8933113" y="4374921"/>
            <a:ext cx="135293" cy="80445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6644DB16-11AD-425B-A724-1E6F4487BEBC}"/>
              </a:ext>
            </a:extLst>
          </p:cNvPr>
          <p:cNvSpPr/>
          <p:nvPr/>
        </p:nvSpPr>
        <p:spPr>
          <a:xfrm>
            <a:off x="6241211" y="4965045"/>
            <a:ext cx="1423329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非关键线程</a:t>
            </a:r>
          </a:p>
        </p:txBody>
      </p:sp>
      <p:sp>
        <p:nvSpPr>
          <p:cNvPr id="26" name="箭头: 右 25">
            <a:extLst>
              <a:ext uri="{FF2B5EF4-FFF2-40B4-BE49-F238E27FC236}">
                <a16:creationId xmlns:a16="http://schemas.microsoft.com/office/drawing/2014/main" id="{AE80DB4E-0B76-638C-B54A-5D4AEC8B6174}"/>
              </a:ext>
            </a:extLst>
          </p:cNvPr>
          <p:cNvSpPr/>
          <p:nvPr/>
        </p:nvSpPr>
        <p:spPr>
          <a:xfrm rot="10800000">
            <a:off x="5153234" y="5005967"/>
            <a:ext cx="1087976" cy="265358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35196459-05F3-D7EF-555B-64A04060EC61}"/>
              </a:ext>
            </a:extLst>
          </p:cNvPr>
          <p:cNvSpPr/>
          <p:nvPr/>
        </p:nvSpPr>
        <p:spPr>
          <a:xfrm>
            <a:off x="2495519" y="1551356"/>
            <a:ext cx="1962800" cy="265358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7CC64B0-3E36-199B-649A-202668F6AAF1}"/>
              </a:ext>
            </a:extLst>
          </p:cNvPr>
          <p:cNvSpPr txBox="1"/>
          <p:nvPr/>
        </p:nvSpPr>
        <p:spPr>
          <a:xfrm>
            <a:off x="1248508" y="4228274"/>
            <a:ext cx="1639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执行线程数量繁多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CEEFF29-C3C7-3392-36C6-00C8F8D953FD}"/>
              </a:ext>
            </a:extLst>
          </p:cNvPr>
          <p:cNvSpPr txBox="1"/>
          <p:nvPr/>
        </p:nvSpPr>
        <p:spPr>
          <a:xfrm>
            <a:off x="1585985" y="4553635"/>
            <a:ext cx="1301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发热需求限频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22A7878-4097-65CB-EA03-8D86B5FBC9C0}"/>
              </a:ext>
            </a:extLst>
          </p:cNvPr>
          <p:cNvSpPr txBox="1"/>
          <p:nvPr/>
        </p:nvSpPr>
        <p:spPr>
          <a:xfrm>
            <a:off x="1594800" y="5206486"/>
            <a:ext cx="1301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核心数量有限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E8C1C31-1C1D-9A9F-2D83-47E1AAD2095B}"/>
              </a:ext>
            </a:extLst>
          </p:cNvPr>
          <p:cNvSpPr txBox="1"/>
          <p:nvPr/>
        </p:nvSpPr>
        <p:spPr>
          <a:xfrm>
            <a:off x="1406771" y="5517172"/>
            <a:ext cx="1437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线程低时延要求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5297C5D-8D75-24C1-1899-23AE0CCB74C4}"/>
              </a:ext>
            </a:extLst>
          </p:cNvPr>
          <p:cNvSpPr txBox="1"/>
          <p:nvPr/>
        </p:nvSpPr>
        <p:spPr>
          <a:xfrm>
            <a:off x="1587233" y="4892116"/>
            <a:ext cx="1301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续航需求绑核</a:t>
            </a:r>
          </a:p>
        </p:txBody>
      </p:sp>
      <p:sp>
        <p:nvSpPr>
          <p:cNvPr id="33" name="右大括号 32">
            <a:extLst>
              <a:ext uri="{FF2B5EF4-FFF2-40B4-BE49-F238E27FC236}">
                <a16:creationId xmlns:a16="http://schemas.microsoft.com/office/drawing/2014/main" id="{56FBFAB6-122A-6106-3A7C-02C05B9B1777}"/>
              </a:ext>
            </a:extLst>
          </p:cNvPr>
          <p:cNvSpPr/>
          <p:nvPr/>
        </p:nvSpPr>
        <p:spPr>
          <a:xfrm>
            <a:off x="2776393" y="4505211"/>
            <a:ext cx="289713" cy="1272216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3A81B8C-FAB3-2AEF-9B16-16CE97F3AE2C}"/>
              </a:ext>
            </a:extLst>
          </p:cNvPr>
          <p:cNvSpPr txBox="1"/>
          <p:nvPr/>
        </p:nvSpPr>
        <p:spPr>
          <a:xfrm>
            <a:off x="1571047" y="5808100"/>
            <a:ext cx="125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后台保活需求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A8607BA-8BCD-2AB0-F7CA-071F3A145353}"/>
              </a:ext>
            </a:extLst>
          </p:cNvPr>
          <p:cNvSpPr txBox="1"/>
          <p:nvPr/>
        </p:nvSpPr>
        <p:spPr>
          <a:xfrm>
            <a:off x="4075934" y="6192289"/>
            <a:ext cx="6942426" cy="523220"/>
          </a:xfrm>
          <a:prstGeom prst="rect">
            <a:avLst/>
          </a:prstGeom>
          <a:solidFill>
            <a:srgbClr val="FFCC66"/>
          </a:solidFill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内核锁在设计上，并没有区分关键线程与非关键线程，而这一点对手机平台非常重要！！</a:t>
            </a:r>
            <a:endParaRPr lang="en-US" altLang="zh-CN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r>
              <a:rPr lang="zh-CN" altLang="en-US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当关键线程在等待队列中愁眉苦脸时，内核锁全然不知！！</a:t>
            </a:r>
            <a:endParaRPr lang="en-US" altLang="zh-CN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BFADBE67-CD38-60B1-B1D0-40967EE02FEC}"/>
              </a:ext>
            </a:extLst>
          </p:cNvPr>
          <p:cNvSpPr/>
          <p:nvPr/>
        </p:nvSpPr>
        <p:spPr>
          <a:xfrm>
            <a:off x="1063214" y="3040426"/>
            <a:ext cx="1433965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...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C2F42024-FFA5-B7AF-7C2C-D6B31DFCC91E}"/>
              </a:ext>
            </a:extLst>
          </p:cNvPr>
          <p:cNvSpPr/>
          <p:nvPr/>
        </p:nvSpPr>
        <p:spPr>
          <a:xfrm>
            <a:off x="7030958" y="3894622"/>
            <a:ext cx="1193867" cy="394656"/>
          </a:xfrm>
          <a:prstGeom prst="ellipse">
            <a:avLst/>
          </a:prstGeom>
          <a:solidFill>
            <a:srgbClr val="9999F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mutex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B10C28C2-5D09-A499-4A35-511760DC3DEE}"/>
              </a:ext>
            </a:extLst>
          </p:cNvPr>
          <p:cNvSpPr/>
          <p:nvPr/>
        </p:nvSpPr>
        <p:spPr>
          <a:xfrm>
            <a:off x="8426415" y="3875224"/>
            <a:ext cx="1193867" cy="394656"/>
          </a:xfrm>
          <a:prstGeom prst="ellipse">
            <a:avLst/>
          </a:prstGeom>
          <a:solidFill>
            <a:srgbClr val="9999F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rwsem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D43FA90B-2073-5CCB-86D8-D346412B362E}"/>
              </a:ext>
            </a:extLst>
          </p:cNvPr>
          <p:cNvSpPr/>
          <p:nvPr/>
        </p:nvSpPr>
        <p:spPr>
          <a:xfrm>
            <a:off x="9824493" y="3875224"/>
            <a:ext cx="1193867" cy="394656"/>
          </a:xfrm>
          <a:prstGeom prst="ellipse">
            <a:avLst/>
          </a:prstGeom>
          <a:solidFill>
            <a:srgbClr val="9999F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...</a:t>
            </a:r>
            <a:endParaRPr lang="zh-CN" altLang="en-US" sz="140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6" name="箭头: 右 45">
            <a:extLst>
              <a:ext uri="{FF2B5EF4-FFF2-40B4-BE49-F238E27FC236}">
                <a16:creationId xmlns:a16="http://schemas.microsoft.com/office/drawing/2014/main" id="{AD8998A5-0103-1003-E13C-6238F445104C}"/>
              </a:ext>
            </a:extLst>
          </p:cNvPr>
          <p:cNvSpPr/>
          <p:nvPr/>
        </p:nvSpPr>
        <p:spPr>
          <a:xfrm rot="5400000">
            <a:off x="8803431" y="3475736"/>
            <a:ext cx="394655" cy="265359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87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 animBg="1"/>
      <p:bldP spid="16" grpId="0" animBg="1"/>
      <p:bldP spid="17" grpId="0" animBg="1"/>
      <p:bldP spid="18" grpId="0" animBg="1"/>
      <p:bldP spid="19" grpId="0" animBg="1"/>
      <p:bldP spid="22" grpId="0"/>
      <p:bldP spid="23" grpId="0" animBg="1"/>
      <p:bldP spid="24" grpId="0" animBg="1"/>
      <p:bldP spid="25" grpId="0" animBg="1"/>
      <p:bldP spid="26" grpId="0" animBg="1"/>
      <p:bldP spid="27" grpId="0" animBg="1"/>
      <p:bldP spid="28" grpId="0"/>
      <p:bldP spid="29" grpId="0"/>
      <p:bldP spid="30" grpId="0"/>
      <p:bldP spid="31" grpId="0"/>
      <p:bldP spid="32" grpId="0"/>
      <p:bldP spid="33" grpId="0" animBg="1"/>
      <p:bldP spid="34" grpId="0"/>
      <p:bldP spid="35" grpId="0" animBg="1"/>
      <p:bldP spid="42" grpId="0" animBg="1"/>
      <p:bldP spid="43" grpId="0" animBg="1"/>
      <p:bldP spid="44" grpId="0" animBg="1"/>
      <p:bldP spid="4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5187" y="37603"/>
            <a:ext cx="4509655" cy="705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内核侧需要解决的关键问题</a:t>
            </a:r>
            <a:endParaRPr kumimoji="1" lang="zh-CN" altLang="en-US" sz="28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9D07666B-CEB8-B375-F4DA-359514E895F7}"/>
              </a:ext>
            </a:extLst>
          </p:cNvPr>
          <p:cNvSpPr/>
          <p:nvPr/>
        </p:nvSpPr>
        <p:spPr>
          <a:xfrm>
            <a:off x="3998654" y="2382643"/>
            <a:ext cx="2003617" cy="344641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B62630D8-E96B-1E69-1A23-D5A62CD73D11}"/>
              </a:ext>
            </a:extLst>
          </p:cNvPr>
          <p:cNvSpPr txBox="1"/>
          <p:nvPr/>
        </p:nvSpPr>
        <p:spPr>
          <a:xfrm>
            <a:off x="933479" y="1519334"/>
            <a:ext cx="45897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调度问题 </a:t>
            </a:r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低优先级线程持锁产生的调度问题。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3F586BE-ECEE-B9F4-FFB1-EDEAB3A9080E}"/>
              </a:ext>
            </a:extLst>
          </p:cNvPr>
          <p:cNvSpPr txBox="1"/>
          <p:nvPr/>
        </p:nvSpPr>
        <p:spPr>
          <a:xfrm>
            <a:off x="2463850" y="304104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低优先级任务</a:t>
            </a: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6CD0DB4F-6F0D-C6D4-7C3B-3B09FC3A2488}"/>
              </a:ext>
            </a:extLst>
          </p:cNvPr>
          <p:cNvSpPr/>
          <p:nvPr/>
        </p:nvSpPr>
        <p:spPr>
          <a:xfrm>
            <a:off x="6002271" y="2390491"/>
            <a:ext cx="2427111" cy="336793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blocked(D)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5225CC60-20DB-2C1D-EB4B-298233BFDFA5}"/>
              </a:ext>
            </a:extLst>
          </p:cNvPr>
          <p:cNvSpPr/>
          <p:nvPr/>
        </p:nvSpPr>
        <p:spPr>
          <a:xfrm>
            <a:off x="8429382" y="2382643"/>
            <a:ext cx="2427111" cy="344641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211ECF8-164E-9996-2E09-6B458511D6E8}"/>
              </a:ext>
            </a:extLst>
          </p:cNvPr>
          <p:cNvSpPr txBox="1"/>
          <p:nvPr/>
        </p:nvSpPr>
        <p:spPr>
          <a:xfrm>
            <a:off x="6148153" y="2055169"/>
            <a:ext cx="2031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处于</a:t>
            </a:r>
            <a:r>
              <a:rPr lang="en-US" altLang="zh-CN" sz="1400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D</a:t>
            </a:r>
            <a:r>
              <a:rPr lang="zh-CN" altLang="en-US" sz="1400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状态，等待锁释放</a:t>
            </a: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B7B0FBF5-2040-70E6-AAE2-3FD97F3C83AE}"/>
              </a:ext>
            </a:extLst>
          </p:cNvPr>
          <p:cNvSpPr/>
          <p:nvPr/>
        </p:nvSpPr>
        <p:spPr>
          <a:xfrm>
            <a:off x="3998654" y="3016929"/>
            <a:ext cx="1023894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796917FC-9663-7391-B42D-AB7505D63773}"/>
              </a:ext>
            </a:extLst>
          </p:cNvPr>
          <p:cNvSpPr/>
          <p:nvPr/>
        </p:nvSpPr>
        <p:spPr>
          <a:xfrm>
            <a:off x="5022549" y="3016929"/>
            <a:ext cx="3326674" cy="33679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runnable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C8825A96-C2FC-F996-DB5B-88E57DF1D997}"/>
              </a:ext>
            </a:extLst>
          </p:cNvPr>
          <p:cNvSpPr/>
          <p:nvPr/>
        </p:nvSpPr>
        <p:spPr>
          <a:xfrm>
            <a:off x="8349223" y="3016929"/>
            <a:ext cx="2507270" cy="33855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running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1CB9516-D7D0-ACEA-7E97-0983D017D212}"/>
              </a:ext>
            </a:extLst>
          </p:cNvPr>
          <p:cNvSpPr txBox="1"/>
          <p:nvPr/>
        </p:nvSpPr>
        <p:spPr>
          <a:xfrm>
            <a:off x="4764961" y="3369110"/>
            <a:ext cx="3958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持锁后被其他高优先级任务抢占，无法及时释放锁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1B00C7DA-6F2A-B2B6-07EE-57B0EC3E4656}"/>
              </a:ext>
            </a:extLst>
          </p:cNvPr>
          <p:cNvSpPr txBox="1"/>
          <p:nvPr/>
        </p:nvSpPr>
        <p:spPr>
          <a:xfrm>
            <a:off x="2483243" y="2392278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高优先级任务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3C09732-6A40-0247-5506-EB66D93679CF}"/>
              </a:ext>
            </a:extLst>
          </p:cNvPr>
          <p:cNvSpPr txBox="1"/>
          <p:nvPr/>
        </p:nvSpPr>
        <p:spPr>
          <a:xfrm>
            <a:off x="933479" y="4078998"/>
            <a:ext cx="5969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排队问题 </a:t>
            </a:r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低优先级任务在队列中的位置，处于关键任务之前。</a:t>
            </a:r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6B4BCDB5-0900-2679-9880-82F197086B8A}"/>
              </a:ext>
            </a:extLst>
          </p:cNvPr>
          <p:cNvSpPr/>
          <p:nvPr/>
        </p:nvSpPr>
        <p:spPr>
          <a:xfrm>
            <a:off x="4397749" y="5071068"/>
            <a:ext cx="661035" cy="456214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T0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1B1B7997-B95C-0CAE-DD24-448F42A9E172}"/>
              </a:ext>
            </a:extLst>
          </p:cNvPr>
          <p:cNvSpPr/>
          <p:nvPr/>
        </p:nvSpPr>
        <p:spPr>
          <a:xfrm>
            <a:off x="5575153" y="5059737"/>
            <a:ext cx="661035" cy="472505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T1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19F41AA7-0300-17FD-BB16-9518279F175A}"/>
              </a:ext>
            </a:extLst>
          </p:cNvPr>
          <p:cNvSpPr/>
          <p:nvPr/>
        </p:nvSpPr>
        <p:spPr>
          <a:xfrm>
            <a:off x="6752562" y="5053492"/>
            <a:ext cx="661035" cy="473790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T2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7B05E9A9-78A1-AC68-A5F9-68E661FCC346}"/>
              </a:ext>
            </a:extLst>
          </p:cNvPr>
          <p:cNvSpPr/>
          <p:nvPr/>
        </p:nvSpPr>
        <p:spPr>
          <a:xfrm>
            <a:off x="7991856" y="5046952"/>
            <a:ext cx="661035" cy="477823"/>
          </a:xfrm>
          <a:prstGeom prst="roundRect">
            <a:avLst/>
          </a:prstGeom>
          <a:solidFill>
            <a:srgbClr val="00CC9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...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71DEB493-74F9-1ADE-AA77-4D8657E5E282}"/>
              </a:ext>
            </a:extLst>
          </p:cNvPr>
          <p:cNvSpPr/>
          <p:nvPr/>
        </p:nvSpPr>
        <p:spPr>
          <a:xfrm>
            <a:off x="9363841" y="5059961"/>
            <a:ext cx="661035" cy="467321"/>
          </a:xfrm>
          <a:prstGeom prst="roundRect">
            <a:avLst/>
          </a:prstGeom>
          <a:solidFill>
            <a:srgbClr val="FF5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Tn</a:t>
            </a:r>
            <a:endParaRPr lang="zh-CN" altLang="en-US" sz="1400"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4028ACDC-CEBA-76B8-D025-ECE69029A5BB}"/>
              </a:ext>
            </a:extLst>
          </p:cNvPr>
          <p:cNvSpPr txBox="1"/>
          <p:nvPr/>
        </p:nvSpPr>
        <p:spPr>
          <a:xfrm>
            <a:off x="2873074" y="5129898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锁等待队列</a:t>
            </a: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C3C2295F-8ADA-C88B-4829-134C7B52A0AD}"/>
              </a:ext>
            </a:extLst>
          </p:cNvPr>
          <p:cNvCxnSpPr>
            <a:cxnSpLocks/>
            <a:stCxn id="47" idx="3"/>
            <a:endCxn id="48" idx="1"/>
          </p:cNvCxnSpPr>
          <p:nvPr/>
        </p:nvCxnSpPr>
        <p:spPr>
          <a:xfrm flipV="1">
            <a:off x="5058784" y="5295990"/>
            <a:ext cx="516369" cy="318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7E7A4AE2-62EE-4B34-1FCD-7257405B6607}"/>
              </a:ext>
            </a:extLst>
          </p:cNvPr>
          <p:cNvCxnSpPr>
            <a:cxnSpLocks/>
            <a:stCxn id="48" idx="3"/>
            <a:endCxn id="49" idx="1"/>
          </p:cNvCxnSpPr>
          <p:nvPr/>
        </p:nvCxnSpPr>
        <p:spPr>
          <a:xfrm flipV="1">
            <a:off x="6236188" y="5290387"/>
            <a:ext cx="516374" cy="56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AB7EFBF3-E874-D145-67C6-55B89C7537A7}"/>
              </a:ext>
            </a:extLst>
          </p:cNvPr>
          <p:cNvCxnSpPr>
            <a:cxnSpLocks/>
            <a:stCxn id="49" idx="3"/>
            <a:endCxn id="50" idx="1"/>
          </p:cNvCxnSpPr>
          <p:nvPr/>
        </p:nvCxnSpPr>
        <p:spPr>
          <a:xfrm flipV="1">
            <a:off x="7413597" y="5285864"/>
            <a:ext cx="578259" cy="45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1EA1D16A-E127-BBF9-E8C8-0C48EA6E33CE}"/>
              </a:ext>
            </a:extLst>
          </p:cNvPr>
          <p:cNvCxnSpPr>
            <a:cxnSpLocks/>
            <a:stCxn id="50" idx="3"/>
            <a:endCxn id="51" idx="1"/>
          </p:cNvCxnSpPr>
          <p:nvPr/>
        </p:nvCxnSpPr>
        <p:spPr>
          <a:xfrm>
            <a:off x="8652891" y="5285864"/>
            <a:ext cx="710950" cy="77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A346E4C5-40A9-742C-2F4A-EDAA9B00DB56}"/>
              </a:ext>
            </a:extLst>
          </p:cNvPr>
          <p:cNvSpPr txBox="1"/>
          <p:nvPr/>
        </p:nvSpPr>
        <p:spPr>
          <a:xfrm>
            <a:off x="9288794" y="5623311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关键任务</a:t>
            </a:r>
            <a:endParaRPr lang="en-US" altLang="zh-CN" sz="1400">
              <a:solidFill>
                <a:srgbClr val="FF5050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r>
              <a:rPr lang="zh-CN" altLang="en-US" sz="1400">
                <a:solidFill>
                  <a:srgbClr val="FF5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阻塞挂入队尾</a:t>
            </a:r>
          </a:p>
        </p:txBody>
      </p: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B9962932-C513-4E1F-9A9A-901470229E22}"/>
              </a:ext>
            </a:extLst>
          </p:cNvPr>
          <p:cNvCxnSpPr>
            <a:cxnSpLocks/>
          </p:cNvCxnSpPr>
          <p:nvPr/>
        </p:nvCxnSpPr>
        <p:spPr>
          <a:xfrm>
            <a:off x="4228070" y="4871994"/>
            <a:ext cx="569166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77CF1E64-D97A-8CDB-9D9E-BD6000C86951}"/>
              </a:ext>
            </a:extLst>
          </p:cNvPr>
          <p:cNvSpPr txBox="1"/>
          <p:nvPr/>
        </p:nvSpPr>
        <p:spPr>
          <a:xfrm>
            <a:off x="6440842" y="4523644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solidFill>
                  <a:schemeClr val="bg2">
                    <a:lumMod val="10000"/>
                  </a:schemeClr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唤醒持锁顺序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77BA1B70-B0D1-A3B3-A577-3CA09D6F5840}"/>
              </a:ext>
            </a:extLst>
          </p:cNvPr>
          <p:cNvSpPr txBox="1"/>
          <p:nvPr/>
        </p:nvSpPr>
        <p:spPr>
          <a:xfrm>
            <a:off x="4238919" y="5627493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solidFill>
                  <a:srgbClr val="00B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普通任务</a:t>
            </a:r>
            <a:endParaRPr lang="en-US" altLang="zh-CN" sz="1400">
              <a:solidFill>
                <a:srgbClr val="00B050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r>
              <a:rPr lang="zh-CN" altLang="en-US" sz="1400">
                <a:solidFill>
                  <a:srgbClr val="00B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优先唤醒持锁</a:t>
            </a:r>
          </a:p>
        </p:txBody>
      </p:sp>
    </p:spTree>
    <p:extLst>
      <p:ext uri="{BB962C8B-B14F-4D97-AF65-F5344CB8AC3E}">
        <p14:creationId xmlns:p14="http://schemas.microsoft.com/office/powerpoint/2010/main" val="2813571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平行四边形 19"/>
          <p:cNvSpPr/>
          <p:nvPr/>
        </p:nvSpPr>
        <p:spPr>
          <a:xfrm rot="10800000">
            <a:off x="2555240" y="2547547"/>
            <a:ext cx="7837714" cy="2627087"/>
          </a:xfrm>
          <a:prstGeom prst="parallelogram">
            <a:avLst>
              <a:gd name="adj" fmla="val 19475"/>
            </a:avLst>
          </a:prstGeom>
          <a:noFill/>
          <a:ln>
            <a:gradFill>
              <a:gsLst>
                <a:gs pos="0">
                  <a:srgbClr val="C705FB"/>
                </a:gs>
                <a:gs pos="100000">
                  <a:srgbClr val="1B1297"/>
                </a:gs>
              </a:gsLst>
              <a:lin ang="5400000" scaled="1"/>
            </a:gra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rgbClr val="3D485D"/>
              </a:solidFill>
              <a:latin typeface="Arial" panose="020B0604020202020204"/>
              <a:ea typeface="等线" panose="02010600030101010101" pitchFamily="2" charset="-122"/>
            </a:endParaRPr>
          </a:p>
        </p:txBody>
      </p:sp>
      <p:sp>
        <p:nvSpPr>
          <p:cNvPr id="19" name="平行四边形 18"/>
          <p:cNvSpPr/>
          <p:nvPr/>
        </p:nvSpPr>
        <p:spPr>
          <a:xfrm rot="10800000">
            <a:off x="2419259" y="2420256"/>
            <a:ext cx="7837714" cy="2627087"/>
          </a:xfrm>
          <a:prstGeom prst="parallelogram">
            <a:avLst>
              <a:gd name="adj" fmla="val 19475"/>
            </a:avLst>
          </a:prstGeom>
          <a:noFill/>
          <a:ln>
            <a:gradFill>
              <a:gsLst>
                <a:gs pos="0">
                  <a:srgbClr val="C705FB"/>
                </a:gs>
                <a:gs pos="100000">
                  <a:srgbClr val="1B1297"/>
                </a:gs>
              </a:gsLst>
              <a:lin ang="5400000" scaled="1"/>
            </a:gra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rgbClr val="3D485D"/>
              </a:solidFill>
              <a:latin typeface="Arial" panose="020B0604020202020204"/>
              <a:ea typeface="等线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042835" y="3602625"/>
            <a:ext cx="7109640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z="5400" spc="600">
                <a:solidFill>
                  <a:schemeClr val="bg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持锁期调度保护策略</a:t>
            </a:r>
            <a:endParaRPr lang="zh-CN" altLang="en-US" sz="5400" spc="600" dirty="0">
              <a:solidFill>
                <a:schemeClr val="bg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662268" y="3514836"/>
            <a:ext cx="2975429" cy="1132114"/>
            <a:chOff x="5065485" y="3035864"/>
            <a:chExt cx="5392057" cy="1132114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5065485" y="3035864"/>
              <a:ext cx="53848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1B1297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072742" y="4167978"/>
              <a:ext cx="53848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1B1297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文本框 16"/>
          <p:cNvSpPr txBox="1"/>
          <p:nvPr/>
        </p:nvSpPr>
        <p:spPr>
          <a:xfrm>
            <a:off x="4662104" y="2868528"/>
            <a:ext cx="2764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i="1">
                <a:solidFill>
                  <a:srgbClr val="C705FB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Part Two</a:t>
            </a:r>
            <a:endParaRPr lang="en-US" altLang="zh-CN" sz="3600" i="1" dirty="0">
              <a:solidFill>
                <a:srgbClr val="C705FB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815465" y="43815"/>
            <a:ext cx="1342390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1300">
                <a:gradFill>
                  <a:gsLst>
                    <a:gs pos="0">
                      <a:srgbClr val="C705FB"/>
                    </a:gs>
                    <a:gs pos="100000">
                      <a:srgbClr val="1B1297"/>
                    </a:gs>
                  </a:gsLst>
                  <a:lin ang="5400000" scaled="1"/>
                </a:gra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2</a:t>
            </a:r>
            <a:endParaRPr lang="en-US" altLang="zh-CN" sz="41300" dirty="0">
              <a:gradFill>
                <a:gsLst>
                  <a:gs pos="0">
                    <a:srgbClr val="C705FB"/>
                  </a:gs>
                  <a:gs pos="100000">
                    <a:srgbClr val="1B1297"/>
                  </a:gs>
                </a:gsLst>
                <a:lin ang="5400000" scaled="1"/>
              </a:gra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1177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10255</TotalTime>
  <Words>3394</Words>
  <Application>Microsoft Office PowerPoint</Application>
  <PresentationFormat>宽屏</PresentationFormat>
  <Paragraphs>397</Paragraphs>
  <Slides>22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等线</vt:lpstr>
      <vt:lpstr>OPPO Sans</vt:lpstr>
      <vt:lpstr>Arial</vt:lpstr>
      <vt:lpstr>等线 Light</vt:lpstr>
      <vt:lpstr>Microsoft YaHei</vt:lpstr>
      <vt:lpstr>Office 主题​​</vt:lpstr>
      <vt:lpstr>1_Office 主题​​</vt:lpstr>
      <vt:lpstr>User Aware Lock</vt:lpstr>
      <vt:lpstr>PowerPoint 演示文稿</vt:lpstr>
      <vt:lpstr>PowerPoint 演示文稿</vt:lpstr>
      <vt:lpstr>锁机制如何引入性能问题</vt:lpstr>
      <vt:lpstr>锁机制如何引入性能问题</vt:lpstr>
      <vt:lpstr>锁机制如何引入性能问题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谢柳杰(Liujie)</cp:lastModifiedBy>
  <cp:revision>86</cp:revision>
  <dcterms:created xsi:type="dcterms:W3CDTF">2023-10-17T07:31:33Z</dcterms:created>
  <dcterms:modified xsi:type="dcterms:W3CDTF">2023-10-25T12:14:43Z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EE8BC0210367E45A15342E65FCD5AF80</vt:lpwstr>
  </property>
  <property fmtid="{D5CDD505-2E9C-101B-9397-08002B2CF9AE}" pid="3" name="KSOProductBuildVer">
    <vt:lpwstr>2052-5.1.1.7662</vt:lpwstr>
  </property>
</Properties>
</file>

<file path=docProps/thumbnail.jpeg>
</file>